
<file path=[Content_Types].xml><?xml version="1.0" encoding="utf-8"?>
<Types xmlns="http://schemas.openxmlformats.org/package/2006/content-types">
  <Default Extension="jpg" ContentType="image/jpeg"/>
  <Default Extension="wmf" ContentType="image/x-wmf"/>
  <Default Extension="png" ContentType="image/png"/>
  <Default Extension="xml" ContentType="application/xml"/>
  <Default Extension="jpeg" ContentType="image/jpeg"/>
  <Default Extension="rels" ContentType="application/vnd.openxmlformats-package.relationships+xml"/>
  <Default Extension="bin" ContentType="application/vnd.openxmlformats-officedocument.oleObject"/>
  <Override PartName="/ppt/slides/slide9.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s/slide12.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slides/slide13.xml" ContentType="application/vnd.openxmlformats-officedocument.presentationml.slide+xml"/>
  <Override PartName="/docProps/app.xml" ContentType="application/vnd.openxmlformats-officedocument.extended-properties+xml"/>
  <Override PartName="/ppt/tableStyles.xml" ContentType="application/vnd.openxmlformats-officedocument.presentationml.tableStyles+xml"/>
  <Override PartName="/ppt/slideLayouts/slideLayout5.xml" ContentType="application/vnd.openxmlformats-officedocument.presentationml.slideLayout+xml"/>
  <Override PartName="/ppt/viewProps.xml" ContentType="application/vnd.openxmlformats-officedocument.presentationml.viewProps+xml"/>
  <Override PartName="/ppt/presProps.xml" ContentType="application/vnd.openxmlformats-officedocument.presentationml.presProps+xml"/>
  <Override PartName="/ppt/slideMasters/slideMaster1.xml" ContentType="application/vnd.openxmlformats-officedocument.presentationml.slideMaster+xml"/>
  <Override PartName="/ppt/slides/slide8.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presentation.xml" ContentType="application/vnd.openxmlformats-officedocument.presentationml.presentation.main+xml"/>
  <Override PartName="/ppt/slideLayouts/slideLayout6.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12192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esProps" Target="presProps.xml" /><Relationship Id="rId17" Type="http://schemas.openxmlformats.org/officeDocument/2006/relationships/tableStyles" Target="tableStyles.xml" /><Relationship Id="rId18"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le Slide">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ctrTitle" hasCustomPrompt="0"/>
          </p:nvPr>
        </p:nvSpPr>
        <p:spPr bwMode="auto">
          <a:xfrm>
            <a:off x="1524000" y="1122363"/>
            <a:ext cx="9144000" cy="2387600"/>
          </a:xfrm>
        </p:spPr>
        <p:txBody>
          <a:bodyPr anchor="b"/>
          <a:lstStyle>
            <a:lvl1pPr algn="ctr">
              <a:defRPr sz="6000"/>
            </a:lvl1pPr>
          </a:lstStyle>
          <a:p>
            <a:pPr>
              <a:defRPr/>
            </a:pPr>
            <a:r>
              <a:rPr lang="en-US"/>
              <a:t>Click to edit Master title style</a:t>
            </a:r>
            <a:endParaRPr lang="en-US"/>
          </a:p>
        </p:txBody>
      </p:sp>
      <p:sp>
        <p:nvSpPr>
          <p:cNvPr id="5" name="Subtitle 2" hidden="0"/>
          <p:cNvSpPr>
            <a:spLocks noGrp="1"/>
          </p:cNvSpPr>
          <p:nvPr isPhoto="0" userDrawn="0">
            <p:ph type="subTitle" idx="1" hasCustomPrompt="0"/>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and Vertical Tex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Vertical Text Placeholder 2" hidden="0"/>
          <p:cNvSpPr>
            <a:spLocks noGrp="1"/>
          </p:cNvSpPr>
          <p:nvPr isPhoto="0" userDrawn="0">
            <p:ph type="body" orient="vert" idx="1" hasCustomPrompt="0"/>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cal Title and Text">
    <p:spTree>
      <p:nvGrpSpPr>
        <p:cNvPr id="1" name="" hidden="0"/>
        <p:cNvGrpSpPr/>
        <p:nvPr isPhoto="0" userDrawn="0"/>
      </p:nvGrpSpPr>
      <p:grpSpPr bwMode="auto">
        <a:xfrm>
          <a:off x="0" y="0"/>
          <a:ext cx="0" cy="0"/>
          <a:chOff x="0" y="0"/>
          <a:chExt cx="0" cy="0"/>
        </a:xfrm>
      </p:grpSpPr>
      <p:sp>
        <p:nvSpPr>
          <p:cNvPr id="4" name="Vertical Title 1" hidden="0"/>
          <p:cNvSpPr>
            <a:spLocks noGrp="1"/>
          </p:cNvSpPr>
          <p:nvPr isPhoto="0" userDrawn="0">
            <p:ph type="title" orient="vert" hasCustomPrompt="0"/>
          </p:nvPr>
        </p:nvSpPr>
        <p:spPr bwMode="auto">
          <a:xfrm>
            <a:off x="8724900" y="365125"/>
            <a:ext cx="2628900" cy="5811838"/>
          </a:xfrm>
        </p:spPr>
        <p:txBody>
          <a:bodyPr vert="eaVert"/>
          <a:lstStyle/>
          <a:p>
            <a:pPr>
              <a:defRPr/>
            </a:pPr>
            <a:r>
              <a:rPr lang="en-US"/>
              <a:t>Click to edit Master title style</a:t>
            </a:r>
            <a:endParaRPr lang="en-US"/>
          </a:p>
        </p:txBody>
      </p:sp>
      <p:sp>
        <p:nvSpPr>
          <p:cNvPr id="5" name="Vertical Text Placeholder 2" hidden="0"/>
          <p:cNvSpPr>
            <a:spLocks noGrp="1"/>
          </p:cNvSpPr>
          <p:nvPr isPhoto="0" userDrawn="0">
            <p:ph type="body" orient="vert" idx="1" hasCustomPrompt="0"/>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Content Placeholder 2" hidden="0"/>
          <p:cNvSpPr>
            <a:spLocks noGrp="1"/>
          </p:cNvSpPr>
          <p:nvPr isPhoto="0" userDrawn="0">
            <p:ph idx="1" hasCustomPrompt="0"/>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Section Header">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1850" y="1709738"/>
            <a:ext cx="10515600" cy="2852737"/>
          </a:xfrm>
        </p:spPr>
        <p:txBody>
          <a:bodyPr anchor="b"/>
          <a:lstStyle>
            <a:lvl1pPr>
              <a:defRPr sz="6000"/>
            </a:lvl1p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6" name="Date Placeholder 3"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7" name="Footer Placeholder 4" hidden="0"/>
          <p:cNvSpPr>
            <a:spLocks noGrp="1"/>
          </p:cNvSpPr>
          <p:nvPr isPhoto="0" userDrawn="0">
            <p:ph type="ftr" sz="quarter" idx="11" hasCustomPrompt="0"/>
          </p:nvPr>
        </p:nvSpPr>
        <p:spPr bwMode="auto"/>
        <p:txBody>
          <a:bodyPr/>
          <a:lstStyle/>
          <a:p>
            <a:pPr>
              <a:defRPr/>
            </a:pPr>
            <a:endParaRPr lang="en-US"/>
          </a:p>
        </p:txBody>
      </p:sp>
      <p:sp>
        <p:nvSpPr>
          <p:cNvPr id="8" name="Slide Number Placeholder 5"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wo Content">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Content Placeholder 2" hidden="0"/>
          <p:cNvSpPr>
            <a:spLocks noGrp="1"/>
          </p:cNvSpPr>
          <p:nvPr isPhoto="0" userDrawn="0">
            <p:ph sz="half" idx="1" hasCustomPrompt="0"/>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Content Placeholder 3" hidden="0"/>
          <p:cNvSpPr>
            <a:spLocks noGrp="1"/>
          </p:cNvSpPr>
          <p:nvPr isPhoto="0" userDrawn="0">
            <p:ph sz="half" idx="2" hasCustomPrompt="0"/>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8" name="Footer Placeholder 5"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is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8" y="365125"/>
            <a:ext cx="10515600" cy="1325563"/>
          </a:xfrm>
        </p:spPr>
        <p:txBody>
          <a:body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3" hidden="0"/>
          <p:cNvSpPr>
            <a:spLocks noGrp="1"/>
          </p:cNvSpPr>
          <p:nvPr isPhoto="0" userDrawn="0">
            <p:ph sz="half" idx="2" hasCustomPrompt="0"/>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7" name="Text Placeholder 4" hidden="0"/>
          <p:cNvSpPr>
            <a:spLocks noGrp="1"/>
          </p:cNvSpPr>
          <p:nvPr isPhoto="0" userDrawn="0">
            <p:ph type="body" sz="quarter" idx="3" hasCustomPrompt="0"/>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8" name="Content Placeholder 5" hidden="0"/>
          <p:cNvSpPr>
            <a:spLocks noGrp="1"/>
          </p:cNvSpPr>
          <p:nvPr isPhoto="0" userDrawn="0">
            <p:ph sz="quarter" idx="4" hasCustomPrompt="0"/>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9" name="Date Placeholder 6"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10" name="Footer Placeholder 7" hidden="0"/>
          <p:cNvSpPr>
            <a:spLocks noGrp="1"/>
          </p:cNvSpPr>
          <p:nvPr isPhoto="0" userDrawn="0">
            <p:ph type="ftr" sz="quarter" idx="11" hasCustomPrompt="0"/>
          </p:nvPr>
        </p:nvSpPr>
        <p:spPr bwMode="auto"/>
        <p:txBody>
          <a:bodyPr/>
          <a:lstStyle/>
          <a:p>
            <a:pPr>
              <a:defRPr/>
            </a:pPr>
            <a:endParaRPr lang="en-US"/>
          </a:p>
        </p:txBody>
      </p:sp>
      <p:sp>
        <p:nvSpPr>
          <p:cNvPr id="11" name="Slide Number Placeholder 8"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p:txBody>
          <a:bodyPr/>
          <a:lstStyle/>
          <a:p>
            <a:pPr>
              <a:defRPr/>
            </a:pPr>
            <a:r>
              <a:rPr lang="en-US"/>
              <a:t>Click to edit Master title style</a:t>
            </a:r>
            <a:endParaRPr lang="en-US"/>
          </a:p>
        </p:txBody>
      </p:sp>
      <p:sp>
        <p:nvSpPr>
          <p:cNvPr id="5" name="Date Placeholder 2"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6" name="Footer Placeholder 3" hidden="0"/>
          <p:cNvSpPr>
            <a:spLocks noGrp="1"/>
          </p:cNvSpPr>
          <p:nvPr isPhoto="0" userDrawn="0">
            <p:ph type="ftr" sz="quarter" idx="11" hasCustomPrompt="0"/>
          </p:nvPr>
        </p:nvSpPr>
        <p:spPr bwMode="auto"/>
        <p:txBody>
          <a:bodyPr/>
          <a:lstStyle/>
          <a:p>
            <a:pPr>
              <a:defRPr/>
            </a:pPr>
            <a:endParaRPr lang="en-US"/>
          </a:p>
        </p:txBody>
      </p:sp>
      <p:sp>
        <p:nvSpPr>
          <p:cNvPr id="7" name="Slide Number Placeholder 4"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p:spTree>
      <p:nvGrpSpPr>
        <p:cNvPr id="1" name="" hidden="0"/>
        <p:cNvGrpSpPr/>
        <p:nvPr isPhoto="0" userDrawn="0"/>
      </p:nvGrpSpPr>
      <p:grpSpPr bwMode="auto">
        <a:xfrm>
          <a:off x="0" y="0"/>
          <a:ext cx="0" cy="0"/>
          <a:chOff x="0" y="0"/>
          <a:chExt cx="0" cy="0"/>
        </a:xfrm>
      </p:grpSpPr>
      <p:sp>
        <p:nvSpPr>
          <p:cNvPr id="4" name="Date Placeholder 1"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5" name="Footer Placeholder 2" hidden="0"/>
          <p:cNvSpPr>
            <a:spLocks noGrp="1"/>
          </p:cNvSpPr>
          <p:nvPr isPhoto="0" userDrawn="0">
            <p:ph type="ftr" sz="quarter" idx="11" hasCustomPrompt="0"/>
          </p:nvPr>
        </p:nvSpPr>
        <p:spPr bwMode="auto"/>
        <p:txBody>
          <a:bodyPr/>
          <a:lstStyle/>
          <a:p>
            <a:pPr>
              <a:defRPr/>
            </a:pPr>
            <a:endParaRPr lang="en-US"/>
          </a:p>
        </p:txBody>
      </p:sp>
      <p:sp>
        <p:nvSpPr>
          <p:cNvPr id="6" name="Slide Number Placeholder 3"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t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8" y="457200"/>
            <a:ext cx="3932237" cy="1600200"/>
          </a:xfrm>
        </p:spPr>
        <p:txBody>
          <a:bodyPr anchor="b"/>
          <a:lstStyle>
            <a:lvl1pPr>
              <a:defRPr sz="3200"/>
            </a:lvl1pPr>
          </a:lstStyle>
          <a:p>
            <a:pPr>
              <a:defRPr/>
            </a:pPr>
            <a:r>
              <a:rPr lang="en-US"/>
              <a:t>Click to edit Master title style</a:t>
            </a:r>
            <a:endParaRPr lang="en-US"/>
          </a:p>
        </p:txBody>
      </p:sp>
      <p:sp>
        <p:nvSpPr>
          <p:cNvPr id="5" name="Content Placeholder 2" hidden="0"/>
          <p:cNvSpPr>
            <a:spLocks noGrp="1"/>
          </p:cNvSpPr>
          <p:nvPr isPhoto="0" userDrawn="0">
            <p:ph idx="1" hasCustomPrompt="0"/>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Text Placeholder 3" hidden="0"/>
          <p:cNvSpPr>
            <a:spLocks noGrp="1"/>
          </p:cNvSpPr>
          <p:nvPr isPhoto="0" userDrawn="0">
            <p:ph type="body" sz="half" idx="2" hasCustomPrompt="0"/>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8" name="Footer Placeholder 5"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Picture with Caption">
    <p:spTree>
      <p:nvGrpSpPr>
        <p:cNvPr id="1" name="" hidden="0"/>
        <p:cNvGrpSpPr/>
        <p:nvPr isPhoto="0" userDrawn="0"/>
      </p:nvGrpSpPr>
      <p:grpSpPr bwMode="auto">
        <a:xfrm>
          <a:off x="0" y="0"/>
          <a:ext cx="0" cy="0"/>
          <a:chOff x="0" y="0"/>
          <a:chExt cx="0" cy="0"/>
        </a:xfrm>
      </p:grpSpPr>
      <p:sp>
        <p:nvSpPr>
          <p:cNvPr id="4" name="Title 1" hidden="0"/>
          <p:cNvSpPr>
            <a:spLocks noGrp="1"/>
          </p:cNvSpPr>
          <p:nvPr isPhoto="0" userDrawn="0">
            <p:ph type="title" hasCustomPrompt="0"/>
          </p:nvPr>
        </p:nvSpPr>
        <p:spPr bwMode="auto">
          <a:xfrm>
            <a:off x="839788" y="457200"/>
            <a:ext cx="3932237" cy="1600200"/>
          </a:xfrm>
        </p:spPr>
        <p:txBody>
          <a:bodyPr anchor="b"/>
          <a:lstStyle>
            <a:lvl1pPr>
              <a:defRPr sz="3200"/>
            </a:lvl1pPr>
          </a:lstStyle>
          <a:p>
            <a:pPr>
              <a:defRPr/>
            </a:pPr>
            <a:r>
              <a:rPr lang="en-US"/>
              <a:t>Click to edit Master title style</a:t>
            </a:r>
            <a:endParaRPr lang="en-US"/>
          </a:p>
        </p:txBody>
      </p:sp>
      <p:sp>
        <p:nvSpPr>
          <p:cNvPr id="5" name="Picture Placeholder 2" hidden="0"/>
          <p:cNvSpPr>
            <a:spLocks noChangeAspect="1" noGrp="1"/>
          </p:cNvSpPr>
          <p:nvPr isPhoto="0" userDrawn="0">
            <p:ph type="pic" idx="1" hasCustomPrompt="0"/>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lang="en-US"/>
          </a:p>
        </p:txBody>
      </p:sp>
      <p:sp>
        <p:nvSpPr>
          <p:cNvPr id="6" name="Text Placeholder 3" hidden="0"/>
          <p:cNvSpPr>
            <a:spLocks noGrp="1"/>
          </p:cNvSpPr>
          <p:nvPr isPhoto="0" userDrawn="0">
            <p:ph type="body" sz="half" idx="2" hasCustomPrompt="0"/>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7" name="Date Placeholder 4" hidden="0"/>
          <p:cNvSpPr>
            <a:spLocks noGrp="1"/>
          </p:cNvSpPr>
          <p:nvPr isPhoto="0" userDrawn="0">
            <p:ph type="dt" sz="half" idx="10" hasCustomPrompt="0"/>
          </p:nvPr>
        </p:nvSpPr>
        <p:spPr bwMode="auto"/>
        <p:txBody>
          <a:bodyPr/>
          <a:lstStyle/>
          <a:p>
            <a:pPr>
              <a:defRPr/>
            </a:pPr>
            <a:fld id="{BCC18F51-09EC-435C-A3BA-64A766E099C0}" type="datetimeFigureOut">
              <a:rPr lang="en-US"/>
              <a:t/>
            </a:fld>
            <a:endParaRPr lang="en-US"/>
          </a:p>
        </p:txBody>
      </p:sp>
      <p:sp>
        <p:nvSpPr>
          <p:cNvPr id="8" name="Footer Placeholder 5" hidden="0"/>
          <p:cNvSpPr>
            <a:spLocks noGrp="1"/>
          </p:cNvSpPr>
          <p:nvPr isPhoto="0" userDrawn="0">
            <p:ph type="ftr" sz="quarter" idx="11" hasCustomPrompt="0"/>
          </p:nvPr>
        </p:nvSpPr>
        <p:spPr bwMode="auto"/>
        <p:txBody>
          <a:bodyPr/>
          <a:lstStyle/>
          <a:p>
            <a:pPr>
              <a:defRPr/>
            </a:pPr>
            <a:endParaRPr lang="en-US"/>
          </a:p>
        </p:txBody>
      </p:sp>
      <p:sp>
        <p:nvSpPr>
          <p:cNvPr id="9" name="Slide Number Placeholder 6" hidden="0"/>
          <p:cNvSpPr>
            <a:spLocks noGrp="1"/>
          </p:cNvSpPr>
          <p:nvPr isPhoto="0" userDrawn="0">
            <p:ph type="sldNum" sz="quarter" idx="12" hasCustomPrompt="0"/>
          </p:nvPr>
        </p:nvSpPr>
        <p:spPr bwMode="auto"/>
        <p:txBody>
          <a:bodyPr/>
          <a:lstStyle/>
          <a:p>
            <a:pPr>
              <a:defRPr/>
            </a:pPr>
            <a:fld id="{08395586-F03A-48D1-94DF-16B239DF4FB5}" type="slidenum">
              <a:rPr lang="en-US"/>
              <a:t/>
            </a:fld>
            <a:endParaRPr lang="en-US"/>
          </a:p>
        </p:txBody>
      </p:sp>
    </p:spTree>
  </p:cSld>
  <p:clrMapOvr>
    <a:masterClrMapping/>
  </p:clrMapOvr>
  <p:hf dt="1" ftr="1" hdr="1" sldNum="1"/>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hidden="0"/>
        <p:cNvGrpSpPr/>
        <p:nvPr isPhoto="0" userDrawn="0"/>
      </p:nvGrpSpPr>
      <p:grpSpPr bwMode="auto">
        <a:xfrm>
          <a:off x="0" y="0"/>
          <a:ext cx="0" cy="0"/>
          <a:chOff x="0" y="0"/>
          <a:chExt cx="0" cy="0"/>
        </a:xfrm>
      </p:grpSpPr>
      <p:sp>
        <p:nvSpPr>
          <p:cNvPr id="4" name="Title Placeholder 1" hidden="0"/>
          <p:cNvSpPr>
            <a:spLocks noGrp="1"/>
          </p:cNvSpPr>
          <p:nvPr isPhoto="0" userDrawn="0">
            <p:ph type="title" hasCustomPrompt="0"/>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US"/>
          </a:p>
        </p:txBody>
      </p:sp>
      <p:sp>
        <p:nvSpPr>
          <p:cNvPr id="5" name="Text Placeholder 2" hidden="0"/>
          <p:cNvSpPr>
            <a:spLocks noGrp="1"/>
          </p:cNvSpPr>
          <p:nvPr isPhoto="0" userDrawn="0">
            <p:ph type="body" idx="1" hasCustomPrompt="0"/>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US"/>
          </a:p>
        </p:txBody>
      </p:sp>
      <p:sp>
        <p:nvSpPr>
          <p:cNvPr id="6" name="Date Placeholder 3" hidden="0"/>
          <p:cNvSpPr>
            <a:spLocks noGrp="1"/>
          </p:cNvSpPr>
          <p:nvPr isPhoto="0" userDrawn="0">
            <p:ph type="dt" sz="half" idx="2" hasCustomPrompt="0"/>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en-US"/>
              <a:t/>
            </a:fld>
            <a:endParaRPr lang="en-US"/>
          </a:p>
        </p:txBody>
      </p:sp>
      <p:sp>
        <p:nvSpPr>
          <p:cNvPr id="7" name="Footer Placeholder 4" hidden="0"/>
          <p:cNvSpPr>
            <a:spLocks noGrp="1"/>
          </p:cNvSpPr>
          <p:nvPr isPhoto="0" userDrawn="0">
            <p:ph type="ftr" sz="quarter" idx="3" hasCustomPrompt="0"/>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hidden="0"/>
          <p:cNvSpPr>
            <a:spLocks noGrp="1"/>
          </p:cNvSpPr>
          <p:nvPr isPhoto="0" userDrawn="0">
            <p:ph type="sldNum" sz="quarter" idx="4" hasCustomPrompt="0"/>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en-US"/>
              <a:t/>
            </a:fld>
            <a:endParaRPr lang="en-US"/>
          </a:p>
        </p:txBody>
      </p:sp>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1" ftr="1" hdr="1"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loud.organise.earth/s/7Bs8RjCrQJ9SnoL" TargetMode="External"/><Relationship Id="rId3" Type="http://schemas.openxmlformats.org/officeDocument/2006/relationships/hyperlink" Target="https://cloud.organise.earth/s/69tWZfdzSTiyyag" TargetMode="External"/><Relationship Id="rId4" Type="http://schemas.openxmlformats.org/officeDocument/2006/relationships/image" Target="../media/image5.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playlist?list=PLnzA40Blbb2kVM38JvpPv-4By8oC5iIzG"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bellion.global/branches/" TargetMode="External"/><Relationship Id="rId3" Type="http://schemas.openxmlformats.org/officeDocument/2006/relationships/hyperlink" Target="https://rebellion.global/" TargetMode="External"/><Relationship Id="rId4" Type="http://schemas.openxmlformats.org/officeDocument/2006/relationships/hyperlink" Target="https://rebellion.global/contact-us/" TargetMode="External"/><Relationship Id="rId5" Type="http://schemas.openxmlformats.org/officeDocument/2006/relationships/hyperlink" Target="https://www.youtube.com/watch?v=b2VkC4SnwY0" TargetMode="External"/><Relationship Id="rId6" Type="http://schemas.openxmlformats.org/officeDocument/2006/relationships/hyperlink" Target="https://www.facebook.com/ExtinctionRebellion/" TargetMode="External"/><Relationship Id="rId7" Type="http://schemas.openxmlformats.org/officeDocument/2006/relationships/hyperlink" Target="https://www.instagram.com/extinctionrebellion/" TargetMode="External"/><Relationship Id="rId8" Type="http://schemas.openxmlformats.org/officeDocument/2006/relationships/hyperlink" Target="https://www.youtube.com/channel/UCYThdLKE6TDwBJh-qDC6ICA"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bellion.global/the-emergency/"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bellion.earth/declaration/"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hyperlink" Target="https://www.youtube.com/watch?v=52o3hC0E1R8&amp;feature=youtu.be"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2VkC4SnwY0"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bellion.earth/declaration/" TargetMode="External"/><Relationship Id="rId3" Type="http://schemas.openxmlformats.org/officeDocument/2006/relationships/hyperlink" Target="https://www.theguardian.com/environment/2018/oct/26/facts-about-our-ecological-crisis-are-incontrovertible-we-must-take-action" TargetMode="External"/><Relationship Id="rId4" Type="http://schemas.openxmlformats.org/officeDocument/2006/relationships/hyperlink" Target="https://www.theguardian.com/environment/2018/dec/09/act-now-to-prevent-an-environmental-catastrophe"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bellion.earth/the-truth/demands/"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rebellion.global/the-emergency/" TargetMode="External"/><Relationship Id="rId3" Type="http://schemas.openxmlformats.org/officeDocument/2006/relationships/hyperlink" Target="https://rebellion.earth/act-now/action-consensus/" TargetMode="External"/><Relationship Id="rId4" Type="http://schemas.openxmlformats.org/officeDocument/2006/relationships/hyperlink" Target="https://www.breakthroughonline.org.au/publications" TargetMode="External"/><Relationship Id="rId5" Type="http://schemas.openxmlformats.org/officeDocument/2006/relationships/hyperlink" Target="https://www.rapidtransition.org/about/" TargetMode="External"/><Relationship Id="rId6" Type="http://schemas.openxmlformats.org/officeDocument/2006/relationships/hyperlink" Target="https://sites.google.com/view/xrca"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18A31D"/>
        </a:solidFill>
      </p:bgPr>
    </p:bg>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a:off x="614569" y="435474"/>
            <a:ext cx="5481448" cy="332235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r>
              <a:rPr sz="14000" b="1" i="0" u="none">
                <a:solidFill>
                  <a:srgbClr val="FFFFFF"/>
                </a:solidFill>
                <a:latin typeface="Impact"/>
                <a:ea typeface="Impact"/>
                <a:cs typeface="Impact"/>
              </a:rPr>
              <a:t>REBEL </a:t>
            </a:r>
            <a:endParaRPr sz="14000" b="1" i="0" u="none">
              <a:solidFill>
                <a:srgbClr val="FFFFFF"/>
              </a:solidFill>
              <a:latin typeface="Impact"/>
              <a:ea typeface="Impact"/>
              <a:cs typeface="Impact"/>
            </a:endParaRPr>
          </a:p>
          <a:p>
            <a:pPr>
              <a:defRPr/>
            </a:pPr>
            <a:r>
              <a:rPr sz="7200" b="1" i="0" u="none">
                <a:solidFill>
                  <a:srgbClr val="FFFFFF"/>
                </a:solidFill>
                <a:latin typeface="Impact"/>
                <a:ea typeface="Impact"/>
                <a:cs typeface="Impact"/>
              </a:rPr>
              <a:t>STARTER PACK</a:t>
            </a:r>
            <a:endParaRPr sz="7200" b="1" i="0" u="none">
              <a:solidFill>
                <a:srgbClr val="FFFFFF"/>
              </a:solidFill>
              <a:latin typeface="Impact"/>
              <a:ea typeface="Impact"/>
              <a:cs typeface="Impact"/>
            </a:endParaRPr>
          </a:p>
        </p:txBody>
      </p:sp>
      <p:pic>
        <p:nvPicPr>
          <p:cNvPr id="5" name="" hidden="0"/>
          <p:cNvPicPr>
            <a:picLocks noChangeAspect="1"/>
          </p:cNvPicPr>
          <p:nvPr isPhoto="0" userDrawn="0"/>
        </p:nvPicPr>
        <p:blipFill>
          <a:blip r:embed="rId2"/>
          <a:stretch/>
        </p:blipFill>
        <p:spPr bwMode="auto">
          <a:xfrm>
            <a:off x="8957553" y="526914"/>
            <a:ext cx="2666999" cy="885825"/>
          </a:xfrm>
          <a:prstGeom prst="rect">
            <a:avLst/>
          </a:prstGeom>
        </p:spPr>
      </p:pic>
      <p:sp>
        <p:nvSpPr>
          <p:cNvPr id="6" name="" hidden="0"/>
          <p:cNvSpPr/>
          <p:nvPr isPhoto="0" userDrawn="0"/>
        </p:nvSpPr>
        <p:spPr bwMode="auto">
          <a:xfrm>
            <a:off x="6164044" y="3124524"/>
            <a:ext cx="1525790" cy="4572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r>
              <a:rPr sz="2400" b="1" i="0" u="none">
                <a:solidFill>
                  <a:srgbClr val="FFFFFF"/>
                </a:solidFill>
                <a:latin typeface="Liberation Serif"/>
                <a:ea typeface="Liberation Serif"/>
                <a:cs typeface="Liberation Serif"/>
              </a:rPr>
              <a:t>Oct 2019</a:t>
            </a:r>
            <a:endParaRPr sz="2400" b="1" i="0" u="none">
              <a:solidFill>
                <a:srgbClr val="FFFFFF"/>
              </a:solidFill>
              <a:latin typeface="Liberation Serif"/>
              <a:ea typeface="Liberation Serif"/>
              <a:cs typeface="Liberation Serif"/>
            </a:endParaRPr>
          </a:p>
        </p:txBody>
      </p:sp>
      <p:sp>
        <p:nvSpPr>
          <p:cNvPr id="7" name="" hidden="0"/>
          <p:cNvSpPr/>
          <p:nvPr isPhoto="0" userDrawn="0"/>
        </p:nvSpPr>
        <p:spPr bwMode="auto">
          <a:xfrm flipH="0" flipV="0">
            <a:off x="672172" y="3852315"/>
            <a:ext cx="10982826" cy="1798355"/>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2800" b="1" i="0" u="none">
                <a:solidFill>
                  <a:srgbClr val="000000"/>
                </a:solidFill>
                <a:latin typeface="Liberation Serif"/>
                <a:ea typeface="Liberation Serif"/>
                <a:cs typeface="Liberation Serif"/>
              </a:rPr>
              <a:t>We are facing an unprecedented </a:t>
            </a:r>
            <a:r>
              <a:rPr sz="2800" b="1" i="0" u="none">
                <a:solidFill>
                  <a:srgbClr val="000000"/>
                </a:solidFill>
                <a:latin typeface="Liberation Serif"/>
                <a:ea typeface="Liberation Serif"/>
                <a:cs typeface="Liberation Serif"/>
              </a:rPr>
              <a:t>global emergency. The government </a:t>
            </a:r>
            <a:r>
              <a:rPr sz="2800" b="1" i="0" u="none">
                <a:solidFill>
                  <a:srgbClr val="000000"/>
                </a:solidFill>
                <a:latin typeface="Liberation Serif"/>
                <a:ea typeface="Liberation Serif"/>
                <a:cs typeface="Liberation Serif"/>
              </a:rPr>
              <a:t>has failed to protect us. To survive, it’s </a:t>
            </a:r>
            <a:r>
              <a:rPr sz="2800" b="1" i="0" u="none">
                <a:solidFill>
                  <a:srgbClr val="000000"/>
                </a:solidFill>
                <a:latin typeface="Liberation Serif"/>
                <a:ea typeface="Liberation Serif"/>
                <a:cs typeface="Liberation Serif"/>
              </a:rPr>
              <a:t>going to take everything we’ve got.</a:t>
            </a:r>
            <a:endParaRPr sz="2800" b="1" i="0" u="none">
              <a:solidFill>
                <a:srgbClr val="000000"/>
              </a:solidFill>
              <a:latin typeface="Liberation Serif"/>
              <a:ea typeface="Liberation Serif"/>
              <a:cs typeface="Liberation Serif"/>
            </a:endParaRPr>
          </a:p>
        </p:txBody>
      </p:sp>
      <p:sp>
        <p:nvSpPr>
          <p:cNvPr id="8" name="" hidden="0"/>
          <p:cNvSpPr/>
          <p:nvPr isPhoto="0" userDrawn="0"/>
        </p:nvSpPr>
        <p:spPr bwMode="auto">
          <a:xfrm flipH="0" flipV="0">
            <a:off x="672172" y="5352320"/>
            <a:ext cx="10922028" cy="1554516"/>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2400" b="0" i="0" u="none">
                <a:solidFill>
                  <a:srgbClr val="000000"/>
                </a:solidFill>
                <a:latin typeface="Liberation Serif"/>
                <a:ea typeface="Liberation Serif"/>
                <a:cs typeface="Liberation Serif"/>
              </a:rPr>
              <a:t>This document provides a brief introduction to </a:t>
            </a:r>
            <a:r>
              <a:rPr sz="2400" b="0" i="0" u="none">
                <a:solidFill>
                  <a:srgbClr val="000000"/>
                </a:solidFill>
                <a:latin typeface="Liberation Serif"/>
                <a:ea typeface="Liberation Serif"/>
                <a:cs typeface="Liberation Serif"/>
              </a:rPr>
              <a:t>Extinction Rebellion, along with links to more </a:t>
            </a:r>
            <a:r>
              <a:rPr sz="2400" b="0" i="0" u="none">
                <a:solidFill>
                  <a:srgbClr val="000000"/>
                </a:solidFill>
                <a:latin typeface="Liberation Serif"/>
                <a:ea typeface="Liberation Serif"/>
                <a:cs typeface="Liberation Serif"/>
              </a:rPr>
              <a:t>detailed information about the movement and </a:t>
            </a:r>
            <a:r>
              <a:rPr sz="2400" b="0" i="0" u="none">
                <a:solidFill>
                  <a:srgbClr val="000000"/>
                </a:solidFill>
                <a:latin typeface="Liberation Serif"/>
                <a:ea typeface="Liberation Serif"/>
                <a:cs typeface="Liberation Serif"/>
              </a:rPr>
              <a:t>suggestions for how you can get involved.</a:t>
            </a:r>
            <a:endParaRPr sz="2400" b="0"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a:off x="690986" y="345438"/>
            <a:ext cx="7619987" cy="9144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r>
              <a:rPr sz="5400" b="0" i="0" u="none">
                <a:solidFill>
                  <a:srgbClr val="18A31D"/>
                </a:solidFill>
                <a:latin typeface="Impact"/>
                <a:ea typeface="Impact"/>
                <a:cs typeface="Impact"/>
              </a:rPr>
              <a:t>HOW DO WE ORGANISE?</a:t>
            </a:r>
            <a:endParaRPr sz="5400" b="0" i="0" u="none">
              <a:solidFill>
                <a:srgbClr val="18A31D"/>
              </a:solidFill>
              <a:latin typeface="Impact"/>
              <a:ea typeface="Impact"/>
              <a:cs typeface="Impact"/>
            </a:endParaRPr>
          </a:p>
        </p:txBody>
      </p:sp>
      <p:sp>
        <p:nvSpPr>
          <p:cNvPr id="5" name="" hidden="0"/>
          <p:cNvSpPr/>
          <p:nvPr isPhoto="0" userDrawn="0"/>
        </p:nvSpPr>
        <p:spPr bwMode="auto">
          <a:xfrm flipH="0" flipV="0">
            <a:off x="690988" y="1554966"/>
            <a:ext cx="6270447" cy="7193279"/>
          </a:xfrm>
          <a:prstGeom prst="rect">
            <a:avLst/>
          </a:prstGeom>
          <a:noFill/>
        </p:spPr>
        <p:txBody>
          <a:bodyPr vertOverflow="overflow" horzOverflow="clip" vert="horz" wrap="square" lIns="91440" tIns="45720" rIns="91440" bIns="45720" numCol="1" spcCol="0" rtlCol="0" fromWordArt="0" anchor="t" anchorCtr="0" forceAA="0" upright="0" compatLnSpc="0">
            <a:spAutoFit/>
          </a:bodyPr>
          <a:p>
            <a:pPr algn="l">
              <a:defRPr/>
            </a:pPr>
            <a:r>
              <a:rPr b="1" i="0" u="none">
                <a:solidFill>
                  <a:srgbClr val="000000"/>
                </a:solidFill>
                <a:latin typeface="Liberation Serif"/>
                <a:ea typeface="Liberation Serif"/>
                <a:cs typeface="Liberation Serif"/>
              </a:rPr>
              <a:t>We organise in small groups. These groups are connected in a complex web that is constantly evolving as we grow and learn. </a:t>
            </a:r>
            <a:br>
              <a:rPr b="1" i="0" u="none">
                <a:solidFill>
                  <a:srgbClr val="000000"/>
                </a:solidFill>
                <a:latin typeface="Liberation Serif"/>
                <a:ea typeface="Liberation Serif"/>
                <a:cs typeface="Liberation Serif"/>
              </a:rPr>
            </a:br>
            <a:r>
              <a:rPr b="1" i="0" u="none">
                <a:solidFill>
                  <a:srgbClr val="000000"/>
                </a:solidFill>
                <a:latin typeface="Liberation Serif"/>
                <a:ea typeface="Liberation Serif"/>
                <a:cs typeface="Liberation Serif"/>
              </a:rPr>
              <a:t>We are working to build a movement that is participatory, decentralised, and inclusive. </a:t>
            </a:r>
            <a:br>
              <a:rPr b="1" i="0" u="none">
                <a:solidFill>
                  <a:srgbClr val="000000"/>
                </a:solidFill>
                <a:latin typeface="Liberation Serif"/>
                <a:ea typeface="Liberation Serif"/>
                <a:cs typeface="Liberation Serif"/>
              </a:rPr>
            </a:br>
            <a:endParaRPr sz="1800" b="1" i="0" u="none">
              <a:solidFill>
                <a:srgbClr val="000000"/>
              </a:solidFill>
              <a:latin typeface="Liberation Serif"/>
              <a:ea typeface="Liberation Serif"/>
              <a:cs typeface="Liberation Serif"/>
            </a:endParaRPr>
          </a:p>
          <a:p>
            <a:pPr algn="l">
              <a:defRPr/>
            </a:pPr>
            <a:r>
              <a:rPr b="0" i="0" u="none">
                <a:solidFill>
                  <a:srgbClr val="000000"/>
                </a:solidFill>
                <a:latin typeface="Liberation Serif"/>
                <a:ea typeface="Liberation Serif"/>
                <a:cs typeface="Liberation Serif"/>
              </a:rPr>
              <a:t>The structure aims to empower anybody to act as part of XR, so long as they agree to follow our ten core principles. You can check out the </a:t>
            </a:r>
            <a:r>
              <a:rPr b="1" i="0" u="sng">
                <a:solidFill>
                  <a:srgbClr val="000000"/>
                </a:solidFill>
                <a:latin typeface="Liberation Serif"/>
                <a:ea typeface="Liberation Serif"/>
                <a:cs typeface="Liberation Serif"/>
                <a:hlinkClick r:id="rId2" tooltip=""/>
              </a:rPr>
              <a:t>Self-Organising System</a:t>
            </a:r>
            <a:r>
              <a:rPr b="0" i="0" u="none">
                <a:solidFill>
                  <a:srgbClr val="000000"/>
                </a:solidFill>
                <a:latin typeface="Liberation Serif"/>
                <a:ea typeface="Liberation Serif"/>
                <a:cs typeface="Liberation Serif"/>
              </a:rPr>
              <a:t> for more information on how groups might be structured. We are seeking a balance between being able to act quickly in response to fast-changing situations and being able to integrate the collective wisdom of multiple perspectives when needed. </a:t>
            </a:r>
            <a:endParaRPr sz="1600" b="0" i="0" u="none">
              <a:solidFill>
                <a:srgbClr val="000000"/>
              </a:solidFill>
              <a:latin typeface="Liberation Serif"/>
              <a:ea typeface="Liberation Serif"/>
              <a:cs typeface="Liberation Serif"/>
            </a:endParaRPr>
          </a:p>
          <a:p>
            <a:pPr algn="l">
              <a:defRPr/>
            </a:pPr>
            <a:r>
              <a:rPr b="0" i="0" u="none">
                <a:solidFill>
                  <a:srgbClr val="000000"/>
                </a:solidFill>
                <a:latin typeface="Liberation Serif"/>
                <a:ea typeface="Liberation Serif"/>
                <a:cs typeface="Liberation Serif"/>
              </a:rPr>
              <a:t>There are nearly 500 local, regional and national groups across the world, each of which is building its own structures with different working groups.</a:t>
            </a:r>
            <a:br>
              <a:rPr b="0" i="0" u="none">
                <a:solidFill>
                  <a:srgbClr val="000000"/>
                </a:solidFill>
                <a:latin typeface="Liberation Serif"/>
                <a:ea typeface="Liberation Serif"/>
                <a:cs typeface="Liberation Serif"/>
              </a:rPr>
            </a:br>
            <a:br>
              <a:rPr b="0" i="0" u="none">
                <a:solidFill>
                  <a:srgbClr val="000000"/>
                </a:solidFill>
                <a:latin typeface="Liberation Serif"/>
                <a:ea typeface="Liberation Serif"/>
                <a:cs typeface="Liberation Serif"/>
              </a:rPr>
            </a:br>
            <a:r>
              <a:rPr b="0" i="0" u="none">
                <a:solidFill>
                  <a:srgbClr val="000000"/>
                </a:solidFill>
                <a:latin typeface="Liberation Serif"/>
                <a:ea typeface="Liberation Serif"/>
                <a:cs typeface="Liberation Serif"/>
              </a:rPr>
              <a:t>This </a:t>
            </a:r>
            <a:r>
              <a:rPr b="1" i="0" u="sng">
                <a:solidFill>
                  <a:srgbClr val="000000"/>
                </a:solidFill>
                <a:latin typeface="Liberation Serif"/>
                <a:ea typeface="Liberation Serif"/>
                <a:cs typeface="Liberation Serif"/>
                <a:hlinkClick r:id="rId3" tooltip=""/>
              </a:rPr>
              <a:t>Ways of Working</a:t>
            </a:r>
            <a:r>
              <a:rPr b="0" i="0" u="none">
                <a:solidFill>
                  <a:srgbClr val="000000"/>
                </a:solidFill>
                <a:latin typeface="Liberation Serif"/>
                <a:ea typeface="Liberation Serif"/>
                <a:cs typeface="Liberation Serif"/>
              </a:rPr>
              <a:t> document might also help rebels when they’re starting up. </a:t>
            </a:r>
            <a:br>
              <a:rPr b="0" i="0" u="none">
                <a:solidFill>
                  <a:srgbClr val="000000"/>
                </a:solidFill>
                <a:latin typeface="Liberation Serif"/>
                <a:ea typeface="Liberation Serif"/>
                <a:cs typeface="Liberation Serif"/>
              </a:rPr>
            </a:br>
            <a:br>
              <a:rPr b="0" i="0" u="none">
                <a:solidFill>
                  <a:srgbClr val="000000"/>
                </a:solidFill>
                <a:latin typeface="Liberation Serif"/>
                <a:ea typeface="Liberation Serif"/>
                <a:cs typeface="Liberation Serif"/>
              </a:rPr>
            </a:br>
            <a:br>
              <a:rPr b="0" i="0" u="none">
                <a:solidFill>
                  <a:srgbClr val="000000"/>
                </a:solidFill>
                <a:latin typeface="Liberation Serif"/>
                <a:ea typeface="Liberation Serif"/>
                <a:cs typeface="Liberation Serif"/>
              </a:rPr>
            </a:br>
            <a:br>
              <a:rPr b="0" i="0" u="none">
                <a:solidFill>
                  <a:srgbClr val="000000"/>
                </a:solidFill>
                <a:latin typeface="Liberation Serif"/>
                <a:ea typeface="Liberation Serif"/>
                <a:cs typeface="Liberation Serif"/>
              </a:rPr>
            </a:br>
            <a:br>
              <a:rPr b="0" i="0" u="none">
                <a:solidFill>
                  <a:srgbClr val="000000"/>
                </a:solidFill>
                <a:latin typeface="Liberation Serif"/>
                <a:ea typeface="Liberation Serif"/>
                <a:cs typeface="Liberation Serif"/>
              </a:rPr>
            </a:br>
            <a:br>
              <a:rPr b="0" i="0" u="none">
                <a:solidFill>
                  <a:srgbClr val="000000"/>
                </a:solidFill>
                <a:latin typeface="Liberation Serif"/>
                <a:ea typeface="Liberation Serif"/>
                <a:cs typeface="Liberation Serif"/>
              </a:rPr>
            </a:br>
            <a:br>
              <a:rPr b="0" i="0" u="none">
                <a:solidFill>
                  <a:srgbClr val="000000"/>
                </a:solidFill>
                <a:latin typeface="Liberation Serif"/>
                <a:ea typeface="Liberation Serif"/>
                <a:cs typeface="Liberation Serif"/>
              </a:rPr>
            </a:br>
            <a:br>
              <a:rPr b="0" i="0" u="none">
                <a:solidFill>
                  <a:srgbClr val="000000"/>
                </a:solidFill>
                <a:latin typeface="Liberation Serif"/>
                <a:ea typeface="Liberation Serif"/>
                <a:cs typeface="Liberation Serif"/>
              </a:rPr>
            </a:br>
            <a:endParaRPr sz="1600" b="0" i="0" u="none">
              <a:solidFill>
                <a:srgbClr val="000000"/>
              </a:solidFill>
              <a:latin typeface="Liberation Serif"/>
              <a:ea typeface="Liberation Serif"/>
              <a:cs typeface="Liberation Serif"/>
            </a:endParaRPr>
          </a:p>
        </p:txBody>
      </p:sp>
      <p:sp>
        <p:nvSpPr>
          <p:cNvPr id="6" name="" hidden="0"/>
          <p:cNvSpPr/>
          <p:nvPr isPhoto="0" userDrawn="0"/>
        </p:nvSpPr>
        <p:spPr bwMode="auto">
          <a:xfrm flipH="0" flipV="0">
            <a:off x="7079693" y="1554966"/>
            <a:ext cx="4259904" cy="3371850"/>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1600" b="0" i="0" u="none">
                <a:solidFill>
                  <a:srgbClr val="000000"/>
                </a:solidFill>
                <a:latin typeface="Liberation Serif"/>
                <a:ea typeface="Liberation Serif"/>
                <a:cs typeface="Liberation Serif"/>
              </a:rPr>
              <a:t>Here is an example of a </a:t>
            </a:r>
            <a:r>
              <a:rPr sz="1600" b="1" i="0" u="none">
                <a:solidFill>
                  <a:srgbClr val="000000"/>
                </a:solidFill>
                <a:latin typeface="Liberation Serif"/>
                <a:ea typeface="Liberation Serif"/>
                <a:cs typeface="Liberation Serif"/>
              </a:rPr>
              <a:t>working group structure </a:t>
            </a:r>
            <a:r>
              <a:rPr sz="1600" b="0" i="0" u="none">
                <a:solidFill>
                  <a:srgbClr val="000000"/>
                </a:solidFill>
                <a:latin typeface="Liberation Serif"/>
                <a:ea typeface="Liberation Serif"/>
                <a:cs typeface="Liberation Serif"/>
              </a:rPr>
              <a:t>that some countries are using. It’s not an exhaustive list. Some groups here may be national, some may be local: </a:t>
            </a:r>
            <a:br>
              <a:rPr sz="1600" b="0" i="0" u="none">
                <a:solidFill>
                  <a:srgbClr val="000000"/>
                </a:solidFill>
                <a:latin typeface="Liberation Serif"/>
                <a:ea typeface="Liberation Serif"/>
                <a:cs typeface="Liberation Serif"/>
              </a:rPr>
            </a:br>
            <a:br>
              <a:rPr sz="1600" b="0" i="0" u="none">
                <a:solidFill>
                  <a:srgbClr val="000000"/>
                </a:solidFill>
                <a:latin typeface="Liberation Serif"/>
                <a:ea typeface="Liberation Serif"/>
                <a:cs typeface="Liberation Serif"/>
              </a:rPr>
            </a:br>
            <a:br>
              <a:rPr sz="1600" b="0" i="0" u="none">
                <a:solidFill>
                  <a:srgbClr val="000000"/>
                </a:solidFill>
                <a:latin typeface="Liberation Serif"/>
                <a:ea typeface="Liberation Serif"/>
                <a:cs typeface="Liberation Serif"/>
              </a:rPr>
            </a:br>
            <a:br>
              <a:rPr sz="1600" b="0" i="0" u="none">
                <a:solidFill>
                  <a:srgbClr val="000000"/>
                </a:solidFill>
                <a:latin typeface="Liberation Serif"/>
                <a:ea typeface="Liberation Serif"/>
                <a:cs typeface="Liberation Serif"/>
              </a:rPr>
            </a:br>
            <a:br>
              <a:rPr sz="1600" b="0" i="0" u="none">
                <a:solidFill>
                  <a:srgbClr val="000000"/>
                </a:solidFill>
                <a:latin typeface="Liberation Serif"/>
                <a:ea typeface="Liberation Serif"/>
                <a:cs typeface="Liberation Serif"/>
              </a:rPr>
            </a:br>
            <a:endParaRPr sz="1600" b="0" i="0" u="none">
              <a:solidFill>
                <a:srgbClr val="000000"/>
              </a:solidFill>
              <a:latin typeface="Liberation Serif"/>
              <a:ea typeface="Liberation Serif"/>
              <a:cs typeface="Liberation Serif"/>
            </a:endParaRPr>
          </a:p>
        </p:txBody>
      </p:sp>
      <p:pic>
        <p:nvPicPr>
          <p:cNvPr id="7" name="" hidden="0"/>
          <p:cNvPicPr>
            <a:picLocks noChangeAspect="1"/>
          </p:cNvPicPr>
          <p:nvPr isPhoto="0" userDrawn="0"/>
        </p:nvPicPr>
        <p:blipFill>
          <a:blip r:embed="rId4"/>
          <a:stretch/>
        </p:blipFill>
        <p:spPr bwMode="auto">
          <a:xfrm flipH="0" flipV="0">
            <a:off x="7148906" y="2813251"/>
            <a:ext cx="3594565" cy="36115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flipH="0" flipV="0">
            <a:off x="544157" y="331905"/>
            <a:ext cx="9570702" cy="1554516"/>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6300" b="0" i="0" u="none">
                <a:solidFill>
                  <a:srgbClr val="18A31D"/>
                </a:solidFill>
                <a:latin typeface="Impact"/>
                <a:ea typeface="Impact"/>
                <a:cs typeface="Impact"/>
              </a:rPr>
              <a:t>OUR PRINCIPLES </a:t>
            </a:r>
            <a:r>
              <a:rPr sz="6300" b="0" i="0" u="none">
                <a:solidFill>
                  <a:srgbClr val="18A31D"/>
                </a:solidFill>
                <a:latin typeface="Impact"/>
                <a:ea typeface="Impact"/>
                <a:cs typeface="Impact"/>
              </a:rPr>
              <a:t>&amp; VALUES</a:t>
            </a:r>
            <a:endParaRPr sz="6300" b="0" i="0" u="none">
              <a:solidFill>
                <a:srgbClr val="18A31D"/>
              </a:solidFill>
              <a:latin typeface="Impact"/>
              <a:ea typeface="Impact"/>
              <a:cs typeface="Impact"/>
            </a:endParaRPr>
          </a:p>
        </p:txBody>
      </p:sp>
      <p:sp>
        <p:nvSpPr>
          <p:cNvPr id="5" name="" hidden="0"/>
          <p:cNvSpPr/>
          <p:nvPr isPhoto="0" userDrawn="0"/>
        </p:nvSpPr>
        <p:spPr bwMode="auto">
          <a:xfrm flipH="0" flipV="0">
            <a:off x="544043" y="1362708"/>
            <a:ext cx="11206954" cy="731556"/>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1600" b="0" i="0" u="none">
                <a:solidFill>
                  <a:srgbClr val="000000"/>
                </a:solidFill>
                <a:latin typeface="Liberation Serif"/>
                <a:ea typeface="Liberation Serif"/>
                <a:cs typeface="Liberation Serif"/>
              </a:rPr>
              <a:t>Any person or group can organise autonomously and take action in the name and spirit of XR so long as the action fits within </a:t>
            </a:r>
            <a:r>
              <a:rPr sz="1600" b="1" i="0" u="sng">
                <a:solidFill>
                  <a:srgbClr val="000000"/>
                </a:solidFill>
                <a:latin typeface="Liberation Serif"/>
                <a:ea typeface="Liberation Serif"/>
                <a:cs typeface="Liberation Serif"/>
                <a:hlinkClick r:id="rId2" tooltip=""/>
              </a:rPr>
              <a:t>XR’s principles and values</a:t>
            </a:r>
            <a:r>
              <a:rPr sz="1600" b="1" i="0" u="none">
                <a:solidFill>
                  <a:srgbClr val="F556A5"/>
                </a:solidFill>
                <a:latin typeface="Liberation Serif"/>
                <a:ea typeface="Liberation Serif"/>
                <a:cs typeface="Liberation Serif"/>
              </a:rPr>
              <a:t>.</a:t>
            </a:r>
            <a:r>
              <a:rPr sz="1600" b="0" i="0" u="none">
                <a:solidFill>
                  <a:srgbClr val="F556A5"/>
                </a:solidFill>
                <a:latin typeface="Liberation Serif"/>
                <a:ea typeface="Liberation Serif"/>
                <a:cs typeface="Liberation Serif"/>
              </a:rPr>
              <a:t> </a:t>
            </a:r>
            <a:r>
              <a:rPr sz="1600" b="0" i="0" u="none">
                <a:solidFill>
                  <a:srgbClr val="000000"/>
                </a:solidFill>
                <a:latin typeface="Liberation Serif"/>
                <a:ea typeface="Liberation Serif"/>
                <a:cs typeface="Liberation Serif"/>
              </a:rPr>
              <a:t>In this way, power is decentralised, meaning that there is no need to ask for permission from a central group or authority.</a:t>
            </a:r>
            <a:endParaRPr sz="1600" b="0" i="0" u="none">
              <a:solidFill>
                <a:srgbClr val="000000"/>
              </a:solidFill>
              <a:latin typeface="Liberation Serif"/>
              <a:ea typeface="Liberation Serif"/>
              <a:cs typeface="Liberation Serif"/>
            </a:endParaRPr>
          </a:p>
        </p:txBody>
      </p:sp>
      <p:sp>
        <p:nvSpPr>
          <p:cNvPr id="6" name="" hidden="0"/>
          <p:cNvSpPr/>
          <p:nvPr isPhoto="0" userDrawn="0"/>
        </p:nvSpPr>
        <p:spPr bwMode="auto">
          <a:xfrm flipH="0" flipV="0">
            <a:off x="622623" y="2317748"/>
            <a:ext cx="5270499" cy="3349623"/>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1600" b="1" i="0" u="none">
                <a:solidFill>
                  <a:srgbClr val="000000"/>
                </a:solidFill>
                <a:latin typeface="Liberation Serif"/>
                <a:ea typeface="Liberation Serif"/>
                <a:cs typeface="Liberation Serif"/>
              </a:rPr>
              <a:t>1. We have a shared vision of change </a:t>
            </a:r>
            <a:r>
              <a:rPr sz="1600" b="0" i="1" u="none">
                <a:solidFill>
                  <a:srgbClr val="000000"/>
                </a:solidFill>
                <a:latin typeface="Liberation Serif"/>
                <a:ea typeface="Liberation Serif"/>
                <a:cs typeface="Liberation Serif"/>
              </a:rPr>
              <a:t>creating a world that is fit for the next 7 generations to live in. </a:t>
            </a:r>
            <a:endParaRPr sz="1600" b="0" i="1" u="none">
              <a:solidFill>
                <a:srgbClr val="000000"/>
              </a:solidFill>
              <a:latin typeface="Liberation Serif"/>
              <a:ea typeface="Liberation Serif"/>
              <a:cs typeface="Liberation Serif"/>
            </a:endParaRPr>
          </a:p>
          <a:p>
            <a:pPr>
              <a:defRPr/>
            </a:pPr>
            <a:endParaRPr sz="1600" b="0" i="1" u="none">
              <a:solidFill>
                <a:srgbClr val="000000"/>
              </a:solidFill>
              <a:latin typeface="Liberation Serif"/>
              <a:ea typeface="Liberation Serif"/>
              <a:cs typeface="Liberation Serif"/>
            </a:endParaRPr>
          </a:p>
          <a:p>
            <a:pPr>
              <a:defRPr/>
            </a:pPr>
            <a:r>
              <a:rPr sz="1600" b="1" i="0" u="none">
                <a:solidFill>
                  <a:srgbClr val="000000"/>
                </a:solidFill>
                <a:latin typeface="Liberation Serif"/>
                <a:ea typeface="Liberation Serif"/>
                <a:cs typeface="Liberation Serif"/>
              </a:rPr>
              <a:t>2. We set our mission on what is necessary </a:t>
            </a:r>
            <a:r>
              <a:rPr sz="1600" b="0" i="1" u="none">
                <a:solidFill>
                  <a:srgbClr val="000000"/>
                </a:solidFill>
                <a:latin typeface="Liberation Serif"/>
                <a:ea typeface="Liberation Serif"/>
                <a:cs typeface="Liberation Serif"/>
              </a:rPr>
              <a:t>mobilising 3.5% of the population to achieve system change – such as “momentum-driven organising” to achieve this. </a:t>
            </a:r>
            <a:endParaRPr sz="1600" b="0" i="1" u="none">
              <a:solidFill>
                <a:srgbClr val="000000"/>
              </a:solidFill>
              <a:latin typeface="Liberation Serif"/>
              <a:ea typeface="Liberation Serif"/>
              <a:cs typeface="Liberation Serif"/>
            </a:endParaRPr>
          </a:p>
          <a:p>
            <a:pPr>
              <a:defRPr/>
            </a:pPr>
            <a:endParaRPr sz="1600" b="0" i="1" u="none">
              <a:solidFill>
                <a:srgbClr val="000000"/>
              </a:solidFill>
              <a:latin typeface="Liberation Serif"/>
              <a:ea typeface="Liberation Serif"/>
              <a:cs typeface="Liberation Serif"/>
            </a:endParaRPr>
          </a:p>
          <a:p>
            <a:pPr>
              <a:defRPr/>
            </a:pPr>
            <a:r>
              <a:rPr sz="1600" b="1" i="0" u="none">
                <a:solidFill>
                  <a:srgbClr val="000000"/>
                </a:solidFill>
                <a:latin typeface="Liberation Serif"/>
                <a:ea typeface="Liberation Serif"/>
                <a:cs typeface="Liberation Serif"/>
              </a:rPr>
              <a:t>3. We need a regenerative culture </a:t>
            </a:r>
            <a:r>
              <a:rPr sz="1600" b="0" i="1" u="none">
                <a:solidFill>
                  <a:srgbClr val="000000"/>
                </a:solidFill>
                <a:latin typeface="Liberation Serif"/>
                <a:ea typeface="Liberation Serif"/>
                <a:cs typeface="Liberation Serif"/>
              </a:rPr>
              <a:t>creating a culture which is healthy, resilient and adaptable.</a:t>
            </a:r>
            <a:endParaRPr sz="1600" b="0" i="1" u="none">
              <a:solidFill>
                <a:srgbClr val="000000"/>
              </a:solidFill>
              <a:latin typeface="Liberation Serif"/>
              <a:ea typeface="Liberation Serif"/>
              <a:cs typeface="Liberation Serif"/>
            </a:endParaRPr>
          </a:p>
          <a:p>
            <a:pPr>
              <a:defRPr/>
            </a:pPr>
            <a:endParaRPr sz="1600" b="0" i="1" u="none">
              <a:solidFill>
                <a:srgbClr val="000000"/>
              </a:solidFill>
              <a:latin typeface="Liberation Serif"/>
              <a:ea typeface="Liberation Serif"/>
              <a:cs typeface="Liberation Serif"/>
            </a:endParaRPr>
          </a:p>
          <a:p>
            <a:pPr>
              <a:defRPr/>
            </a:pPr>
            <a:r>
              <a:rPr sz="1600" b="1" i="0" u="none">
                <a:solidFill>
                  <a:srgbClr val="000000"/>
                </a:solidFill>
                <a:latin typeface="Liberation Serif"/>
                <a:ea typeface="Liberation Serif"/>
                <a:cs typeface="Liberation Serif"/>
              </a:rPr>
              <a:t>4. We openly challenge ourselves and this toxic system </a:t>
            </a:r>
            <a:r>
              <a:rPr sz="1600" b="0" i="1" u="none">
                <a:solidFill>
                  <a:srgbClr val="000000"/>
                </a:solidFill>
                <a:latin typeface="Liberation Serif"/>
                <a:ea typeface="Liberation Serif"/>
                <a:cs typeface="Liberation Serif"/>
              </a:rPr>
              <a:t>leaving our comfort zones to take action for change. </a:t>
            </a:r>
            <a:endParaRPr sz="1600" b="0" i="1" u="none">
              <a:solidFill>
                <a:srgbClr val="000000"/>
              </a:solidFill>
              <a:latin typeface="Liberation Serif"/>
              <a:ea typeface="Liberation Serif"/>
              <a:cs typeface="Liberation Serif"/>
            </a:endParaRPr>
          </a:p>
          <a:p>
            <a:pPr>
              <a:defRPr/>
            </a:pPr>
            <a:endParaRPr sz="1600" b="0" i="1" u="none">
              <a:solidFill>
                <a:srgbClr val="000000"/>
              </a:solidFill>
              <a:latin typeface="Liberation Serif"/>
              <a:ea typeface="Liberation Serif"/>
              <a:cs typeface="Liberation Serif"/>
            </a:endParaRPr>
          </a:p>
          <a:p>
            <a:pPr>
              <a:defRPr/>
            </a:pPr>
            <a:r>
              <a:rPr sz="1600" b="1" i="0" u="none">
                <a:solidFill>
                  <a:srgbClr val="000000"/>
                </a:solidFill>
                <a:latin typeface="Liberation Serif"/>
                <a:ea typeface="Liberation Serif"/>
                <a:cs typeface="Liberation Serif"/>
              </a:rPr>
              <a:t>5. We value reflecting and learning </a:t>
            </a:r>
            <a:r>
              <a:rPr sz="1600" b="0" i="1" u="none">
                <a:solidFill>
                  <a:srgbClr val="000000"/>
                </a:solidFill>
                <a:latin typeface="Liberation Serif"/>
                <a:ea typeface="Liberation Serif"/>
                <a:cs typeface="Liberation Serif"/>
              </a:rPr>
              <a:t>following a cycle of action, reflection, learning, and planning for more action. Learning from other movements and contexts as well as our own experiences. </a:t>
            </a:r>
            <a:endParaRPr sz="1600" b="0" i="1" u="none">
              <a:solidFill>
                <a:srgbClr val="000000"/>
              </a:solidFill>
              <a:latin typeface="Liberation Serif"/>
              <a:ea typeface="Liberation Serif"/>
              <a:cs typeface="Liberation Serif"/>
            </a:endParaRPr>
          </a:p>
        </p:txBody>
      </p:sp>
      <p:sp>
        <p:nvSpPr>
          <p:cNvPr id="7" name="" hidden="0"/>
          <p:cNvSpPr/>
          <p:nvPr isPhoto="0" userDrawn="0"/>
        </p:nvSpPr>
        <p:spPr bwMode="auto">
          <a:xfrm flipH="0" flipV="0">
            <a:off x="6004248" y="2317748"/>
            <a:ext cx="5651498" cy="4175123"/>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1600" b="1" i="0" u="none">
                <a:solidFill>
                  <a:srgbClr val="000000"/>
                </a:solidFill>
                <a:latin typeface="Liberation Serif"/>
                <a:ea typeface="Liberation Serif"/>
                <a:cs typeface="Liberation Serif"/>
              </a:rPr>
              <a:t>6.We welcome everyone and every part of everyone </a:t>
            </a:r>
            <a:r>
              <a:rPr sz="1600" b="0" i="1" u="none">
                <a:solidFill>
                  <a:srgbClr val="000000"/>
                </a:solidFill>
                <a:latin typeface="Liberation Serif"/>
                <a:ea typeface="Liberation Serif"/>
                <a:cs typeface="Liberation Serif"/>
              </a:rPr>
              <a:t>working actively to create safer and more accessible spaces. </a:t>
            </a:r>
            <a:endParaRPr sz="1600" b="0" i="1" u="none">
              <a:solidFill>
                <a:srgbClr val="000000"/>
              </a:solidFill>
              <a:latin typeface="Liberation Serif"/>
              <a:ea typeface="Liberation Serif"/>
              <a:cs typeface="Liberation Serif"/>
            </a:endParaRPr>
          </a:p>
          <a:p>
            <a:pPr>
              <a:defRPr/>
            </a:pPr>
            <a:endParaRPr sz="1600" b="0" i="1" u="none">
              <a:solidFill>
                <a:srgbClr val="000000"/>
              </a:solidFill>
              <a:latin typeface="Liberation Serif"/>
              <a:ea typeface="Liberation Serif"/>
              <a:cs typeface="Liberation Serif"/>
            </a:endParaRPr>
          </a:p>
          <a:p>
            <a:pPr>
              <a:defRPr/>
            </a:pPr>
            <a:r>
              <a:rPr sz="1600" b="1" i="0" u="none">
                <a:solidFill>
                  <a:srgbClr val="000000"/>
                </a:solidFill>
                <a:latin typeface="Liberation Serif"/>
                <a:ea typeface="Liberation Serif"/>
                <a:cs typeface="Liberation Serif"/>
              </a:rPr>
              <a:t>7. We actively mitigate for power </a:t>
            </a:r>
            <a:r>
              <a:rPr sz="1600" b="0" i="1" u="none">
                <a:solidFill>
                  <a:srgbClr val="000000"/>
                </a:solidFill>
                <a:latin typeface="Liberation Serif"/>
                <a:ea typeface="Liberation Serif"/>
                <a:cs typeface="Liberation Serif"/>
              </a:rPr>
              <a:t>breaking down hierarchies of power for more equitable participation. </a:t>
            </a:r>
            <a:endParaRPr sz="1600" b="0" i="1" u="none">
              <a:solidFill>
                <a:srgbClr val="000000"/>
              </a:solidFill>
              <a:latin typeface="Liberation Serif"/>
              <a:ea typeface="Liberation Serif"/>
              <a:cs typeface="Liberation Serif"/>
            </a:endParaRPr>
          </a:p>
          <a:p>
            <a:pPr>
              <a:defRPr/>
            </a:pPr>
            <a:endParaRPr sz="1600" b="0" i="1" u="none">
              <a:solidFill>
                <a:srgbClr val="000000"/>
              </a:solidFill>
              <a:latin typeface="Liberation Serif"/>
              <a:ea typeface="Liberation Serif"/>
              <a:cs typeface="Liberation Serif"/>
            </a:endParaRPr>
          </a:p>
          <a:p>
            <a:pPr>
              <a:defRPr/>
            </a:pPr>
            <a:r>
              <a:rPr sz="1600" b="1" i="0" u="none">
                <a:solidFill>
                  <a:srgbClr val="000000"/>
                </a:solidFill>
                <a:latin typeface="Liberation Serif"/>
                <a:ea typeface="Liberation Serif"/>
                <a:cs typeface="Liberation Serif"/>
              </a:rPr>
              <a:t>8. We avoid blaming and shaming </a:t>
            </a:r>
            <a:r>
              <a:rPr sz="1600" b="0" i="1" u="none">
                <a:solidFill>
                  <a:srgbClr val="000000"/>
                </a:solidFill>
                <a:latin typeface="Liberation Serif"/>
                <a:ea typeface="Liberation Serif"/>
                <a:cs typeface="Liberation Serif"/>
              </a:rPr>
              <a:t>we live in a toxic system, but no one individual is to blame. </a:t>
            </a:r>
            <a:endParaRPr sz="1600" b="0" i="1" u="none">
              <a:solidFill>
                <a:srgbClr val="000000"/>
              </a:solidFill>
              <a:latin typeface="Liberation Serif"/>
              <a:ea typeface="Liberation Serif"/>
              <a:cs typeface="Liberation Serif"/>
            </a:endParaRPr>
          </a:p>
          <a:p>
            <a:pPr>
              <a:defRPr/>
            </a:pPr>
            <a:endParaRPr sz="1600" b="0" i="1" u="none">
              <a:solidFill>
                <a:srgbClr val="000000"/>
              </a:solidFill>
              <a:latin typeface="Liberation Serif"/>
              <a:ea typeface="Liberation Serif"/>
              <a:cs typeface="Liberation Serif"/>
            </a:endParaRPr>
          </a:p>
          <a:p>
            <a:pPr>
              <a:defRPr/>
            </a:pPr>
            <a:r>
              <a:rPr sz="1600" b="1" i="0" u="none">
                <a:solidFill>
                  <a:srgbClr val="000000"/>
                </a:solidFill>
                <a:latin typeface="Liberation Serif"/>
                <a:ea typeface="Liberation Serif"/>
                <a:cs typeface="Liberation Serif"/>
              </a:rPr>
              <a:t>9. We are a nonviolent network </a:t>
            </a:r>
            <a:r>
              <a:rPr sz="1600" b="0" i="1" u="none">
                <a:solidFill>
                  <a:srgbClr val="000000"/>
                </a:solidFill>
                <a:latin typeface="Liberation Serif"/>
                <a:ea typeface="Liberation Serif"/>
                <a:cs typeface="Liberation Serif"/>
              </a:rPr>
              <a:t>using nonviolent strategy and tactics as the most effective way to bring about change. </a:t>
            </a:r>
            <a:endParaRPr sz="1600" b="0" i="1" u="none">
              <a:solidFill>
                <a:srgbClr val="000000"/>
              </a:solidFill>
              <a:latin typeface="Liberation Serif"/>
              <a:ea typeface="Liberation Serif"/>
              <a:cs typeface="Liberation Serif"/>
            </a:endParaRPr>
          </a:p>
          <a:p>
            <a:pPr>
              <a:defRPr/>
            </a:pPr>
            <a:endParaRPr sz="1600" b="0" i="1" u="none">
              <a:solidFill>
                <a:srgbClr val="000000"/>
              </a:solidFill>
              <a:latin typeface="Liberation Serif"/>
              <a:ea typeface="Liberation Serif"/>
              <a:cs typeface="Liberation Serif"/>
            </a:endParaRPr>
          </a:p>
          <a:p>
            <a:pPr>
              <a:defRPr/>
            </a:pPr>
            <a:r>
              <a:rPr sz="1600" b="1" i="0" u="none">
                <a:solidFill>
                  <a:srgbClr val="000000"/>
                </a:solidFill>
                <a:latin typeface="Liberation Serif"/>
                <a:ea typeface="Liberation Serif"/>
                <a:cs typeface="Liberation Serif"/>
              </a:rPr>
              <a:t>10.We are based on autonomy and decentralisation </a:t>
            </a:r>
            <a:r>
              <a:rPr sz="1600" b="0" i="1" u="none">
                <a:solidFill>
                  <a:srgbClr val="000000"/>
                </a:solidFill>
                <a:latin typeface="Liberation Serif"/>
                <a:ea typeface="Liberation Serif"/>
                <a:cs typeface="Liberation Serif"/>
              </a:rPr>
              <a:t>we collectively create the structures we need to challenge power. Anyone who follows these core principles and values can take action in our name. </a:t>
            </a:r>
            <a:endParaRPr sz="1600" b="0" i="1"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a:off x="838198" y="509729"/>
            <a:ext cx="7274223" cy="8229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r>
              <a:rPr sz="4800" b="0" i="0" u="none">
                <a:solidFill>
                  <a:srgbClr val="14AA37"/>
                </a:solidFill>
                <a:latin typeface="Impact"/>
                <a:ea typeface="Impact"/>
                <a:cs typeface="Impact"/>
              </a:rPr>
              <a:t>HOW CAN YOU GET INVOLVED?</a:t>
            </a:r>
            <a:endParaRPr sz="4800" b="0" i="0" u="none">
              <a:solidFill>
                <a:srgbClr val="14AA37"/>
              </a:solidFill>
              <a:latin typeface="Impact"/>
              <a:ea typeface="Impact"/>
              <a:cs typeface="Impact"/>
            </a:endParaRPr>
          </a:p>
        </p:txBody>
      </p:sp>
      <p:sp>
        <p:nvSpPr>
          <p:cNvPr id="5" name="" hidden="0"/>
          <p:cNvSpPr/>
          <p:nvPr isPhoto="0" userDrawn="0"/>
        </p:nvSpPr>
        <p:spPr bwMode="auto">
          <a:xfrm flipH="0" flipV="0">
            <a:off x="934244" y="1539239"/>
            <a:ext cx="10254638" cy="4601345"/>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1600" b="1" i="0" u="none">
                <a:solidFill>
                  <a:srgbClr val="18A31D"/>
                </a:solidFill>
                <a:latin typeface="Liberation Serif"/>
                <a:ea typeface="Liberation Serif"/>
                <a:cs typeface="Liberation Serif"/>
              </a:rPr>
              <a:t>PARTICIPATE</a:t>
            </a:r>
            <a:r>
              <a:rPr sz="1600" b="1" i="0" u="none">
                <a:solidFill>
                  <a:srgbClr val="000000"/>
                </a:solidFill>
                <a:latin typeface="Liberation Serif"/>
                <a:ea typeface="Liberation Serif"/>
                <a:cs typeface="Liberation Serif"/>
              </a:rPr>
              <a:t> IN THE REBELLION</a:t>
            </a:r>
            <a:endParaRPr sz="1600" b="1" i="0" u="none">
              <a:solidFill>
                <a:srgbClr val="000000"/>
              </a:solidFill>
              <a:latin typeface="Liberation Serif"/>
              <a:ea typeface="Liberation Serif"/>
              <a:cs typeface="Liberation Serif"/>
            </a:endParaRPr>
          </a:p>
          <a:p>
            <a:pPr>
              <a:defRPr/>
            </a:pPr>
            <a:r>
              <a:rPr sz="1600" b="0" i="0" u="none">
                <a:solidFill>
                  <a:srgbClr val="000000"/>
                </a:solidFill>
                <a:latin typeface="Liberation Serif"/>
                <a:ea typeface="Liberation Serif"/>
                <a:cs typeface="Liberation Serif"/>
              </a:rPr>
              <a:t>In October 2019 there were mass blockades, people’s assemblies, workshops and much more happening all over the world. From </a:t>
            </a:r>
            <a:r>
              <a:rPr sz="1600" b="1" i="0" u="none">
                <a:solidFill>
                  <a:srgbClr val="18A31D"/>
                </a:solidFill>
                <a:latin typeface="Liberation Serif"/>
                <a:ea typeface="Liberation Serif"/>
                <a:cs typeface="Liberation Serif"/>
              </a:rPr>
              <a:t>New Zealand</a:t>
            </a:r>
            <a:r>
              <a:rPr sz="1600" b="0" i="0" u="none">
                <a:solidFill>
                  <a:srgbClr val="18A31D"/>
                </a:solidFill>
                <a:latin typeface="Liberation Serif"/>
                <a:ea typeface="Liberation Serif"/>
                <a:cs typeface="Liberation Serif"/>
              </a:rPr>
              <a:t>, to </a:t>
            </a:r>
            <a:r>
              <a:rPr sz="1600" b="1" i="0" u="none">
                <a:solidFill>
                  <a:srgbClr val="18A31D"/>
                </a:solidFill>
                <a:latin typeface="Liberation Serif"/>
                <a:ea typeface="Liberation Serif"/>
                <a:cs typeface="Liberation Serif"/>
              </a:rPr>
              <a:t>Argentina, South Africa </a:t>
            </a:r>
            <a:r>
              <a:rPr sz="1600" b="0" i="0" u="none">
                <a:solidFill>
                  <a:srgbClr val="18A31D"/>
                </a:solidFill>
                <a:latin typeface="Liberation Serif"/>
                <a:ea typeface="Liberation Serif"/>
                <a:cs typeface="Liberation Serif"/>
              </a:rPr>
              <a:t>to</a:t>
            </a:r>
            <a:r>
              <a:rPr sz="1600" b="1" i="0" u="none">
                <a:solidFill>
                  <a:srgbClr val="18A31D"/>
                </a:solidFill>
                <a:latin typeface="Liberation Serif"/>
                <a:ea typeface="Liberation Serif"/>
                <a:cs typeface="Liberation Serif"/>
              </a:rPr>
              <a:t> France,</a:t>
            </a:r>
            <a:r>
              <a:rPr sz="1600" b="1" i="0" u="none">
                <a:solidFill>
                  <a:srgbClr val="70AD47"/>
                </a:solidFill>
                <a:latin typeface="Liberation Serif"/>
                <a:ea typeface="Liberation Serif"/>
                <a:cs typeface="Liberation Serif"/>
              </a:rPr>
              <a:t> </a:t>
            </a:r>
            <a:r>
              <a:rPr sz="1600" b="0" i="0" u="none">
                <a:solidFill>
                  <a:srgbClr val="000000"/>
                </a:solidFill>
                <a:latin typeface="Liberation Serif"/>
                <a:ea typeface="Liberation Serif"/>
                <a:cs typeface="Liberation Serif"/>
              </a:rPr>
              <a:t>people came together to create change. </a:t>
            </a:r>
            <a:r>
              <a:rPr sz="1600" b="0" i="0" u="none">
                <a:solidFill>
                  <a:srgbClr val="000000"/>
                </a:solidFill>
                <a:latin typeface="Liberation Serif"/>
                <a:ea typeface="Liberation Serif"/>
                <a:cs typeface="Liberation Serif"/>
              </a:rPr>
              <a:t>Contact your</a:t>
            </a:r>
            <a:r>
              <a:rPr sz="1600" b="1" i="0" u="none">
                <a:solidFill>
                  <a:srgbClr val="000000"/>
                </a:solidFill>
                <a:latin typeface="Liberation Serif"/>
                <a:ea typeface="Liberation Serif"/>
                <a:cs typeface="Liberation Serif"/>
              </a:rPr>
              <a:t> </a:t>
            </a:r>
            <a:r>
              <a:rPr sz="1600" b="1" i="0" u="sng">
                <a:solidFill>
                  <a:srgbClr val="000000"/>
                </a:solidFill>
                <a:latin typeface="Liberation Serif"/>
                <a:ea typeface="Liberation Serif"/>
                <a:cs typeface="Liberation Serif"/>
                <a:hlinkClick r:id="rId2" tooltip=""/>
              </a:rPr>
              <a:t>local group</a:t>
            </a:r>
            <a:r>
              <a:rPr sz="1600" b="0" i="0" u="none">
                <a:solidFill>
                  <a:srgbClr val="000000"/>
                </a:solidFill>
                <a:latin typeface="Liberation Serif"/>
                <a:ea typeface="Liberation Serif"/>
                <a:cs typeface="Liberation Serif"/>
              </a:rPr>
              <a:t> to find out what they are planning in the coming months.</a:t>
            </a:r>
            <a:br>
              <a:rPr sz="1600" b="0" i="0" u="none">
                <a:solidFill>
                  <a:srgbClr val="000000"/>
                </a:solidFill>
                <a:latin typeface="Liberation Serif"/>
                <a:ea typeface="Liberation Serif"/>
                <a:cs typeface="Liberation Serif"/>
              </a:rPr>
            </a:br>
            <a:endParaRPr sz="1600" b="0" i="0" u="none">
              <a:solidFill>
                <a:srgbClr val="000000"/>
              </a:solidFill>
              <a:latin typeface="Liberation Serif"/>
              <a:ea typeface="Liberation Serif"/>
              <a:cs typeface="Liberation Serif"/>
            </a:endParaRPr>
          </a:p>
          <a:p>
            <a:pPr>
              <a:defRPr/>
            </a:pPr>
            <a:r>
              <a:rPr sz="1600" b="1" i="0" u="none">
                <a:solidFill>
                  <a:srgbClr val="18A31D"/>
                </a:solidFill>
                <a:latin typeface="Liberation Serif"/>
                <a:ea typeface="Liberation Serif"/>
                <a:cs typeface="Liberation Serif"/>
              </a:rPr>
              <a:t>VOLUNTEER</a:t>
            </a:r>
            <a:r>
              <a:rPr sz="1600" b="1" i="0" u="none">
                <a:solidFill>
                  <a:srgbClr val="14AA37"/>
                </a:solidFill>
                <a:latin typeface="Liberation Serif"/>
                <a:ea typeface="Liberation Serif"/>
                <a:cs typeface="Liberation Serif"/>
              </a:rPr>
              <a:t> </a:t>
            </a:r>
            <a:r>
              <a:rPr sz="1600" b="1" i="0" u="none">
                <a:solidFill>
                  <a:srgbClr val="000000"/>
                </a:solidFill>
                <a:latin typeface="Liberation Serif"/>
                <a:ea typeface="Liberation Serif"/>
                <a:cs typeface="Liberation Serif"/>
              </a:rPr>
              <a:t>IN A KEY ORGANISING ROLE</a:t>
            </a:r>
            <a:endParaRPr sz="1600" b="1" i="0" u="none">
              <a:solidFill>
                <a:srgbClr val="000000"/>
              </a:solidFill>
              <a:latin typeface="Liberation Serif"/>
              <a:ea typeface="Liberation Serif"/>
              <a:cs typeface="Liberation Serif"/>
            </a:endParaRPr>
          </a:p>
          <a:p>
            <a:pPr>
              <a:defRPr/>
            </a:pPr>
            <a:r>
              <a:rPr sz="1600" b="0" i="0" u="none">
                <a:solidFill>
                  <a:srgbClr val="000000"/>
                </a:solidFill>
                <a:latin typeface="Liberation Serif"/>
                <a:ea typeface="Liberation Serif"/>
                <a:cs typeface="Liberation Serif"/>
              </a:rPr>
              <a:t>Every group needs skilled and </a:t>
            </a:r>
            <a:r>
              <a:rPr sz="1600" b="0" i="0" u="none">
                <a:solidFill>
                  <a:srgbClr val="000000"/>
                </a:solidFill>
                <a:latin typeface="Liberation Serif"/>
                <a:ea typeface="Liberation Serif"/>
                <a:cs typeface="Liberation Serif"/>
              </a:rPr>
              <a:t>committed</a:t>
            </a:r>
            <a:r>
              <a:rPr sz="1600" b="0" i="0" u="none">
                <a:solidFill>
                  <a:srgbClr val="000000"/>
                </a:solidFill>
                <a:latin typeface="Liberation Serif"/>
                <a:ea typeface="Liberation Serif"/>
                <a:cs typeface="Liberation Serif"/>
              </a:rPr>
              <a:t> volunteers to take on key organising roles in preparation for the October rebellion in multiple countries beginning 7</a:t>
            </a:r>
            <a:r>
              <a:rPr sz="1600" b="0" i="0" u="none" baseline="30000">
                <a:solidFill>
                  <a:srgbClr val="000000"/>
                </a:solidFill>
                <a:latin typeface="Liberation Serif"/>
                <a:ea typeface="Liberation Serif"/>
                <a:cs typeface="Liberation Serif"/>
              </a:rPr>
              <a:t>th</a:t>
            </a:r>
            <a:r>
              <a:rPr sz="1600" b="0" i="0" u="none">
                <a:solidFill>
                  <a:srgbClr val="000000"/>
                </a:solidFill>
                <a:latin typeface="Liberation Serif"/>
                <a:ea typeface="Liberation Serif"/>
                <a:cs typeface="Liberation Serif"/>
              </a:rPr>
              <a:t> October. These roles require regular time commitment for most of October: full-time, part-time, or one full working day a week as part of a job share. If you would like to take on one of these responsibilities, please contact your local group, details can be found on the map on the</a:t>
            </a:r>
            <a:r>
              <a:rPr sz="1600" b="1" i="0" u="none">
                <a:solidFill>
                  <a:srgbClr val="14AA37"/>
                </a:solidFill>
                <a:latin typeface="Liberation Serif"/>
                <a:ea typeface="Liberation Serif"/>
                <a:cs typeface="Liberation Serif"/>
              </a:rPr>
              <a:t> </a:t>
            </a:r>
            <a:r>
              <a:rPr sz="1600" b="1" i="0" u="sng">
                <a:solidFill>
                  <a:srgbClr val="14AA37"/>
                </a:solidFill>
                <a:latin typeface="Liberation Serif"/>
                <a:ea typeface="Liberation Serif"/>
                <a:cs typeface="Liberation Serif"/>
                <a:hlinkClick r:id="rId3" tooltip=""/>
              </a:rPr>
              <a:t>international website.</a:t>
            </a:r>
            <a:r>
              <a:rPr sz="1600" b="0" i="0" u="none">
                <a:solidFill>
                  <a:srgbClr val="14AA37"/>
                </a:solidFill>
                <a:latin typeface="Liberation Serif"/>
                <a:ea typeface="Liberation Serif"/>
                <a:cs typeface="Liberation Serif"/>
              </a:rPr>
              <a:t> </a:t>
            </a:r>
            <a:r>
              <a:rPr sz="1600" b="0" i="0" u="none">
                <a:solidFill>
                  <a:srgbClr val="000000"/>
                </a:solidFill>
                <a:latin typeface="Liberation Serif"/>
                <a:ea typeface="Liberation Serif"/>
                <a:cs typeface="Liberation Serif"/>
              </a:rPr>
              <a:t>If you can’t find your group there, or would like support in setting one up, then drop us a message </a:t>
            </a:r>
            <a:r>
              <a:rPr sz="1600" b="1" i="0" u="sng">
                <a:solidFill>
                  <a:srgbClr val="000000"/>
                </a:solidFill>
                <a:latin typeface="Liberation Serif"/>
                <a:ea typeface="Liberation Serif"/>
                <a:cs typeface="Liberation Serif"/>
                <a:hlinkClick r:id="rId4" tooltip=""/>
              </a:rPr>
              <a:t>here</a:t>
            </a:r>
            <a:r>
              <a:rPr sz="1600" b="1" i="0" u="none">
                <a:solidFill>
                  <a:srgbClr val="38761D"/>
                </a:solidFill>
                <a:latin typeface="Liberation Serif"/>
                <a:ea typeface="Liberation Serif"/>
                <a:cs typeface="Liberation Serif"/>
              </a:rPr>
              <a:t>.</a:t>
            </a:r>
            <a:br>
              <a:rPr sz="1600" b="1" i="0" u="none">
                <a:solidFill>
                  <a:srgbClr val="38761D"/>
                </a:solidFill>
                <a:latin typeface="Liberation Serif"/>
                <a:ea typeface="Liberation Serif"/>
                <a:cs typeface="Liberation Serif"/>
              </a:rPr>
            </a:br>
            <a:endParaRPr sz="1600" b="1" i="0" u="none">
              <a:solidFill>
                <a:srgbClr val="38761D"/>
              </a:solidFill>
              <a:latin typeface="Liberation Serif"/>
              <a:ea typeface="Liberation Serif"/>
              <a:cs typeface="Liberation Serif"/>
            </a:endParaRPr>
          </a:p>
          <a:p>
            <a:pPr>
              <a:defRPr/>
            </a:pPr>
            <a:r>
              <a:rPr sz="1600" b="1" i="0" u="none">
                <a:solidFill>
                  <a:srgbClr val="18A31D"/>
                </a:solidFill>
                <a:latin typeface="Liberation Serif"/>
                <a:ea typeface="Liberation Serif"/>
                <a:cs typeface="Liberation Serif"/>
              </a:rPr>
              <a:t>LEARN </a:t>
            </a:r>
            <a:r>
              <a:rPr sz="1600" b="1" i="0" u="none">
                <a:solidFill>
                  <a:srgbClr val="000000"/>
                </a:solidFill>
                <a:latin typeface="Liberation Serif"/>
                <a:ea typeface="Liberation Serif"/>
                <a:cs typeface="Liberation Serif"/>
              </a:rPr>
              <a:t>MORE ABOUT EXTINCTION REBELLION</a:t>
            </a:r>
            <a:endParaRPr sz="1600" b="1" i="0" u="none">
              <a:solidFill>
                <a:srgbClr val="000000"/>
              </a:solidFill>
              <a:latin typeface="Liberation Serif"/>
              <a:ea typeface="Liberation Serif"/>
              <a:cs typeface="Liberation Serif"/>
            </a:endParaRPr>
          </a:p>
          <a:p>
            <a:pPr>
              <a:defRPr/>
            </a:pPr>
            <a:r>
              <a:rPr sz="1600" b="0" i="0" u="none">
                <a:solidFill>
                  <a:srgbClr val="000000"/>
                </a:solidFill>
                <a:latin typeface="Liberation Serif"/>
                <a:ea typeface="Liberation Serif"/>
                <a:cs typeface="Liberation Serif"/>
              </a:rPr>
              <a:t>Watch our </a:t>
            </a:r>
            <a:r>
              <a:rPr sz="1600" b="0" i="1" u="none">
                <a:solidFill>
                  <a:srgbClr val="000000"/>
                </a:solidFill>
                <a:latin typeface="Liberation Serif"/>
                <a:ea typeface="Liberation Serif"/>
                <a:cs typeface="Liberation Serif"/>
              </a:rPr>
              <a:t>Heading for Extinction talk </a:t>
            </a:r>
            <a:r>
              <a:rPr sz="1600" b="1" i="0" u="sng">
                <a:solidFill>
                  <a:srgbClr val="000000"/>
                </a:solidFill>
                <a:latin typeface="Liberation Serif"/>
                <a:ea typeface="Liberation Serif"/>
                <a:cs typeface="Liberation Serif"/>
                <a:hlinkClick r:id="rId5" tooltip=""/>
              </a:rPr>
              <a:t>online</a:t>
            </a:r>
            <a:r>
              <a:rPr sz="1600" b="0" i="0" u="none">
                <a:solidFill>
                  <a:srgbClr val="000000"/>
                </a:solidFill>
                <a:latin typeface="Liberation Serif"/>
                <a:ea typeface="Liberation Serif"/>
                <a:cs typeface="Liberation Serif"/>
              </a:rPr>
              <a:t>, or find an </a:t>
            </a:r>
            <a:r>
              <a:rPr sz="1600" b="1" i="0" u="sng">
                <a:solidFill>
                  <a:srgbClr val="000000"/>
                </a:solidFill>
                <a:latin typeface="Liberation Serif"/>
                <a:ea typeface="Liberation Serif"/>
                <a:cs typeface="Liberation Serif"/>
                <a:hlinkClick r:id="rId3" tooltip=""/>
              </a:rPr>
              <a:t>event</a:t>
            </a:r>
            <a:r>
              <a:rPr sz="1600" b="0" i="0" u="none">
                <a:solidFill>
                  <a:srgbClr val="000000"/>
                </a:solidFill>
                <a:latin typeface="Liberation Serif"/>
                <a:ea typeface="Liberation Serif"/>
                <a:cs typeface="Liberation Serif"/>
              </a:rPr>
              <a:t> in your country.</a:t>
            </a:r>
            <a:endParaRPr sz="1600" b="0" i="0" u="none">
              <a:solidFill>
                <a:srgbClr val="000000"/>
              </a:solidFill>
              <a:latin typeface="Liberation Serif"/>
              <a:ea typeface="Liberation Serif"/>
              <a:cs typeface="Liberation Serif"/>
            </a:endParaRPr>
          </a:p>
          <a:p>
            <a:pPr>
              <a:defRPr/>
            </a:pPr>
            <a:r>
              <a:rPr sz="1600" b="0" i="0" u="none">
                <a:solidFill>
                  <a:srgbClr val="000000"/>
                </a:solidFill>
                <a:latin typeface="Liberation Serif"/>
                <a:ea typeface="Liberation Serif"/>
                <a:cs typeface="Liberation Serif"/>
              </a:rPr>
              <a:t>You can also find us on Social Media:</a:t>
            </a:r>
            <a:r>
              <a:rPr sz="1600" b="1" i="0" u="none">
                <a:solidFill>
                  <a:srgbClr val="38761D"/>
                </a:solidFill>
                <a:latin typeface="Liberation Serif"/>
                <a:ea typeface="Liberation Serif"/>
                <a:cs typeface="Liberation Serif"/>
              </a:rPr>
              <a:t> </a:t>
            </a:r>
            <a:r>
              <a:rPr sz="1600" b="1" i="0" u="sng">
                <a:solidFill>
                  <a:srgbClr val="38761D"/>
                </a:solidFill>
                <a:latin typeface="Liberation Serif"/>
                <a:ea typeface="Liberation Serif"/>
                <a:cs typeface="Liberation Serif"/>
                <a:hlinkClick r:id="rId6" tooltip=""/>
              </a:rPr>
              <a:t>Facebook</a:t>
            </a:r>
            <a:r>
              <a:rPr sz="1600" b="1" i="0" u="none">
                <a:solidFill>
                  <a:srgbClr val="38761D"/>
                </a:solidFill>
                <a:latin typeface="Liberation Serif"/>
                <a:ea typeface="Liberation Serif"/>
                <a:cs typeface="Liberation Serif"/>
              </a:rPr>
              <a:t>, </a:t>
            </a:r>
            <a:r>
              <a:rPr sz="1600" b="1" i="0" u="sng">
                <a:solidFill>
                  <a:srgbClr val="38761D"/>
                </a:solidFill>
                <a:latin typeface="Liberation Serif"/>
                <a:ea typeface="Liberation Serif"/>
                <a:cs typeface="Liberation Serif"/>
                <a:hlinkClick r:id="rId7" tooltip=""/>
              </a:rPr>
              <a:t>Instagram</a:t>
            </a:r>
            <a:r>
              <a:rPr sz="1600" b="1" i="0" u="none">
                <a:solidFill>
                  <a:srgbClr val="38761D"/>
                </a:solidFill>
                <a:latin typeface="Liberation Serif"/>
                <a:ea typeface="Liberation Serif"/>
                <a:cs typeface="Liberation Serif"/>
              </a:rPr>
              <a:t>, </a:t>
            </a:r>
            <a:r>
              <a:rPr sz="1600" b="1" i="0" u="sng">
                <a:solidFill>
                  <a:srgbClr val="38761D"/>
                </a:solidFill>
                <a:latin typeface="Liberation Serif"/>
                <a:ea typeface="Liberation Serif"/>
                <a:cs typeface="Liberation Serif"/>
                <a:hlinkClick r:id="rId8" tooltip=""/>
              </a:rPr>
              <a:t>YouTube</a:t>
            </a:r>
            <a:r>
              <a:rPr sz="1600" b="1" i="0" u="none">
                <a:solidFill>
                  <a:srgbClr val="38761D"/>
                </a:solidFill>
                <a:latin typeface="Liberation Serif"/>
                <a:ea typeface="Liberation Serif"/>
                <a:cs typeface="Liberation Serif"/>
              </a:rPr>
              <a:t>.</a:t>
            </a:r>
            <a:br>
              <a:rPr sz="1600" b="1" i="0" u="none">
                <a:solidFill>
                  <a:srgbClr val="38761D"/>
                </a:solidFill>
                <a:latin typeface="Liberation Serif"/>
                <a:ea typeface="Liberation Serif"/>
                <a:cs typeface="Liberation Serif"/>
              </a:rPr>
            </a:br>
            <a:endParaRPr sz="1600" b="1" i="0" u="none">
              <a:solidFill>
                <a:srgbClr val="38761D"/>
              </a:solidFill>
              <a:latin typeface="Liberation Serif"/>
              <a:ea typeface="Liberation Serif"/>
              <a:cs typeface="Liberation Serif"/>
            </a:endParaRPr>
          </a:p>
          <a:p>
            <a:pPr>
              <a:defRPr/>
            </a:pPr>
            <a:r>
              <a:rPr sz="1600" b="1" i="0" u="none">
                <a:solidFill>
                  <a:srgbClr val="18A31D"/>
                </a:solidFill>
                <a:latin typeface="Liberation Serif"/>
                <a:ea typeface="Liberation Serif"/>
                <a:cs typeface="Liberation Serif"/>
              </a:rPr>
              <a:t>JOIN</a:t>
            </a:r>
            <a:r>
              <a:rPr sz="1600" b="1" i="0" u="none">
                <a:solidFill>
                  <a:srgbClr val="14AA37"/>
                </a:solidFill>
                <a:latin typeface="Liberation Serif"/>
                <a:ea typeface="Liberation Serif"/>
                <a:cs typeface="Liberation Serif"/>
              </a:rPr>
              <a:t> </a:t>
            </a:r>
            <a:r>
              <a:rPr sz="1600" b="1" i="0" u="none">
                <a:solidFill>
                  <a:srgbClr val="000000"/>
                </a:solidFill>
                <a:latin typeface="Liberation Serif"/>
                <a:ea typeface="Liberation Serif"/>
                <a:cs typeface="Liberation Serif"/>
              </a:rPr>
              <a:t>YOUR LOCAL XR GROUP</a:t>
            </a:r>
            <a:endParaRPr sz="1600" b="1" i="0" u="none">
              <a:solidFill>
                <a:srgbClr val="000000"/>
              </a:solidFill>
              <a:latin typeface="Liberation Serif"/>
              <a:ea typeface="Liberation Serif"/>
              <a:cs typeface="Liberation Serif"/>
            </a:endParaRPr>
          </a:p>
          <a:p>
            <a:pPr>
              <a:defRPr/>
            </a:pPr>
            <a:r>
              <a:rPr sz="1600" b="0" i="0" u="none">
                <a:solidFill>
                  <a:srgbClr val="000000"/>
                </a:solidFill>
                <a:latin typeface="Liberation Serif"/>
                <a:ea typeface="Liberation Serif"/>
                <a:cs typeface="Liberation Serif"/>
              </a:rPr>
              <a:t>Help build our grassroots movement by spreading the XR message in your community. Join an affinity group, organise in local working group, and attend training sessions to prepare for the international rebellion. </a:t>
            </a:r>
            <a:r>
              <a:rPr sz="1600" b="1" i="0" u="sng">
                <a:solidFill>
                  <a:srgbClr val="000000"/>
                </a:solidFill>
                <a:latin typeface="Liberation Serif"/>
                <a:ea typeface="Liberation Serif"/>
                <a:cs typeface="Liberation Serif"/>
                <a:hlinkClick r:id="rId2" tooltip=""/>
              </a:rPr>
              <a:t>Here</a:t>
            </a:r>
            <a:r>
              <a:rPr sz="1600" b="0" i="0" u="none">
                <a:solidFill>
                  <a:srgbClr val="000000"/>
                </a:solidFill>
                <a:latin typeface="Liberation Serif"/>
                <a:ea typeface="Liberation Serif"/>
                <a:cs typeface="Liberation Serif"/>
              </a:rPr>
              <a:t> is a map of groups across the world.</a:t>
            </a:r>
            <a:endParaRPr sz="1600" b="0"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rgbClr val="18A31D"/>
        </a:solidFill>
      </p:bgPr>
    </p:bg>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flipH="0" flipV="0">
            <a:off x="511498" y="571500"/>
            <a:ext cx="11318873" cy="6187474"/>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4000" b="1" i="0" u="none">
                <a:solidFill>
                  <a:srgbClr val="FFFFFF"/>
                </a:solidFill>
                <a:latin typeface="Impact"/>
                <a:ea typeface="Impact"/>
                <a:cs typeface="Impact"/>
              </a:rPr>
              <a:t>DO YOU COMMIT </a:t>
            </a:r>
            <a:r>
              <a:rPr sz="4000" b="1" i="0" u="none">
                <a:solidFill>
                  <a:srgbClr val="FFFFFF"/>
                </a:solidFill>
                <a:latin typeface="Impact"/>
                <a:ea typeface="Impact"/>
                <a:cs typeface="Impact"/>
              </a:rPr>
              <a:t>TO NONVIOLENCE?</a:t>
            </a:r>
            <a:br>
              <a:rPr sz="4000" b="1" i="0" u="none">
                <a:solidFill>
                  <a:srgbClr val="FFFFFF"/>
                </a:solidFill>
                <a:latin typeface="Impact"/>
                <a:ea typeface="Impact"/>
                <a:cs typeface="Impact"/>
              </a:rPr>
            </a:br>
            <a:endParaRPr sz="4000" b="1" i="0" u="none">
              <a:solidFill>
                <a:srgbClr val="FFFFFF"/>
              </a:solidFill>
              <a:latin typeface="Impact"/>
              <a:ea typeface="Impact"/>
              <a:cs typeface="Impact"/>
            </a:endParaRPr>
          </a:p>
          <a:p>
            <a:pPr>
              <a:defRPr/>
            </a:pPr>
            <a:r>
              <a:rPr sz="4000" b="1" i="0" u="none">
                <a:solidFill>
                  <a:srgbClr val="FFFFFF"/>
                </a:solidFill>
                <a:latin typeface="Impact"/>
                <a:ea typeface="Impact"/>
                <a:cs typeface="Impact"/>
              </a:rPr>
              <a:t>ARE YOU ALIGNED WITH OUR PRINCIPLES AND AIMS?</a:t>
            </a:r>
            <a:br>
              <a:rPr sz="4000" b="1" i="0" u="none">
                <a:solidFill>
                  <a:srgbClr val="FFFFFF"/>
                </a:solidFill>
                <a:latin typeface="Impact"/>
                <a:ea typeface="Impact"/>
                <a:cs typeface="Impact"/>
              </a:rPr>
            </a:br>
            <a:endParaRPr sz="4000" b="1" i="0" u="none">
              <a:solidFill>
                <a:srgbClr val="FFFFFF"/>
              </a:solidFill>
              <a:latin typeface="Impact"/>
              <a:ea typeface="Impact"/>
              <a:cs typeface="Impact"/>
            </a:endParaRPr>
          </a:p>
          <a:p>
            <a:pPr>
              <a:defRPr/>
            </a:pPr>
            <a:r>
              <a:rPr sz="4000" b="1" i="0" u="none">
                <a:solidFill>
                  <a:srgbClr val="FFFFFF"/>
                </a:solidFill>
                <a:latin typeface="Impact"/>
                <a:ea typeface="Impact"/>
                <a:cs typeface="Impact"/>
              </a:rPr>
              <a:t>IF SO </a:t>
            </a:r>
            <a:r>
              <a:rPr sz="4000" b="1" i="0" u="none">
                <a:solidFill>
                  <a:srgbClr val="FFFF00"/>
                </a:solidFill>
                <a:latin typeface="Impact"/>
                <a:ea typeface="Impact"/>
                <a:cs typeface="Impact"/>
              </a:rPr>
              <a:t>YOU ARE</a:t>
            </a:r>
            <a:r>
              <a:rPr sz="4000" b="1" i="0" u="none">
                <a:solidFill>
                  <a:srgbClr val="4472C4"/>
                </a:solidFill>
                <a:latin typeface="Impact"/>
                <a:ea typeface="Impact"/>
                <a:cs typeface="Impact"/>
              </a:rPr>
              <a:t> </a:t>
            </a:r>
            <a:r>
              <a:rPr sz="4000" b="1" i="0" u="none">
                <a:solidFill>
                  <a:srgbClr val="FFFFFF"/>
                </a:solidFill>
                <a:latin typeface="Impact"/>
                <a:ea typeface="Impact"/>
                <a:cs typeface="Impact"/>
              </a:rPr>
              <a:t>EXTINCTION REBELLION AND </a:t>
            </a:r>
            <a:r>
              <a:rPr sz="4000" b="1" i="0" u="none">
                <a:solidFill>
                  <a:srgbClr val="FFFF00"/>
                </a:solidFill>
                <a:latin typeface="Impact"/>
                <a:ea typeface="Impact"/>
                <a:cs typeface="Impact"/>
              </a:rPr>
              <a:t>YOU CAN</a:t>
            </a:r>
            <a:r>
              <a:rPr sz="4000" b="1" i="0" u="none">
                <a:solidFill>
                  <a:srgbClr val="FFFFFF"/>
                </a:solidFill>
                <a:latin typeface="Impact"/>
                <a:ea typeface="Impact"/>
                <a:cs typeface="Impact"/>
              </a:rPr>
              <a:t> ACT </a:t>
            </a:r>
            <a:br>
              <a:rPr sz="4000" b="1" i="0" u="none">
                <a:solidFill>
                  <a:srgbClr val="FFFFFF"/>
                </a:solidFill>
                <a:latin typeface="Impact"/>
                <a:ea typeface="Impact"/>
                <a:cs typeface="Impact"/>
              </a:rPr>
            </a:br>
            <a:r>
              <a:rPr sz="4000" b="1" i="0" u="none">
                <a:solidFill>
                  <a:srgbClr val="FFFFFF"/>
                </a:solidFill>
                <a:latin typeface="Impact"/>
                <a:ea typeface="Impact"/>
                <a:cs typeface="Impact"/>
              </a:rPr>
              <a:t>IN OUR NAME.</a:t>
            </a:r>
            <a:endParaRPr sz="4000" b="1" i="0" u="none">
              <a:solidFill>
                <a:srgbClr val="FFFFFF"/>
              </a:solidFill>
              <a:latin typeface="Impact"/>
              <a:ea typeface="Impact"/>
              <a:cs typeface="Impact"/>
            </a:endParaRPr>
          </a:p>
        </p:txBody>
      </p:sp>
      <p:sp>
        <p:nvSpPr>
          <p:cNvPr id="5" name="" hidden="0"/>
          <p:cNvSpPr/>
          <p:nvPr isPhoto="0" userDrawn="0"/>
        </p:nvSpPr>
        <p:spPr bwMode="auto">
          <a:xfrm>
            <a:off x="607286" y="5323203"/>
            <a:ext cx="3325889" cy="36579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r>
              <a:rPr sz="1800" b="1" i="0" u="none">
                <a:solidFill>
                  <a:srgbClr val="FFFFFF"/>
                </a:solidFill>
                <a:latin typeface="Liberation Serif"/>
                <a:ea typeface="Liberation Serif"/>
                <a:cs typeface="Liberation Serif"/>
              </a:rPr>
              <a:t>More questions?</a:t>
            </a:r>
            <a:r>
              <a:rPr sz="1800" b="1" i="0" u="sng">
                <a:solidFill>
                  <a:srgbClr val="FFFFFF"/>
                </a:solidFill>
                <a:latin typeface="Liberation Serif"/>
                <a:ea typeface="Liberation Serif"/>
                <a:cs typeface="Liberation Serif"/>
                <a:hlinkClick r:id="rId2" tooltip=""/>
              </a:rPr>
              <a:t> </a:t>
            </a:r>
            <a:r>
              <a:rPr sz="1800" b="1" i="0" u="sng">
                <a:solidFill>
                  <a:srgbClr val="FFFFFF"/>
                </a:solidFill>
                <a:latin typeface="Liberation Serif"/>
                <a:ea typeface="Liberation Serif"/>
                <a:cs typeface="Liberation Serif"/>
                <a:hlinkClick r:id="rId2" tooltip=""/>
              </a:rPr>
              <a:t>Know the facts</a:t>
            </a:r>
            <a:endParaRPr sz="1800" b="1" i="0" u="none">
              <a:solidFill>
                <a:srgbClr val="FFFF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flipH="0" flipV="0">
            <a:off x="606535" y="477627"/>
            <a:ext cx="10978926" cy="1528701"/>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6600" b="0" i="0" u="none">
                <a:solidFill>
                  <a:srgbClr val="14AA37"/>
                </a:solidFill>
                <a:latin typeface="Impact"/>
                <a:ea typeface="Impact"/>
                <a:cs typeface="Impact"/>
              </a:rPr>
              <a:t>WHAT IS EXTINCTION REBELLION?</a:t>
            </a:r>
            <a:endParaRPr sz="6600" b="0" i="0" u="none">
              <a:solidFill>
                <a:srgbClr val="14AA37"/>
              </a:solidFill>
              <a:latin typeface="Impact"/>
              <a:ea typeface="Impact"/>
              <a:cs typeface="Impact"/>
            </a:endParaRPr>
          </a:p>
        </p:txBody>
      </p:sp>
      <p:sp>
        <p:nvSpPr>
          <p:cNvPr id="5" name="" hidden="0"/>
          <p:cNvSpPr/>
          <p:nvPr isPhoto="0" userDrawn="0"/>
        </p:nvSpPr>
        <p:spPr bwMode="auto">
          <a:xfrm flipH="0" flipV="0">
            <a:off x="606535" y="2067127"/>
            <a:ext cx="11044946" cy="3080425"/>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3800" b="0" i="0" u="none">
                <a:solidFill>
                  <a:srgbClr val="000000"/>
                </a:solidFill>
                <a:latin typeface="Liberation Serif"/>
                <a:ea typeface="Liberation Serif"/>
                <a:cs typeface="Liberation Serif"/>
              </a:rPr>
              <a:t>Extinction Rebellion is an international movement that uses</a:t>
            </a:r>
            <a:r>
              <a:rPr sz="3800" b="1" i="0" u="none">
                <a:solidFill>
                  <a:srgbClr val="000000"/>
                </a:solidFill>
                <a:latin typeface="Liberation Serif"/>
                <a:ea typeface="Liberation Serif"/>
                <a:cs typeface="Liberation Serif"/>
              </a:rPr>
              <a:t> </a:t>
            </a:r>
            <a:r>
              <a:rPr sz="3800" b="1" i="0" u="none">
                <a:solidFill>
                  <a:srgbClr val="14AA37"/>
                </a:solidFill>
                <a:latin typeface="Liberation Serif"/>
                <a:ea typeface="Liberation Serif"/>
                <a:cs typeface="Liberation Serif"/>
              </a:rPr>
              <a:t>nonviolent civil disobedience</a:t>
            </a:r>
            <a:r>
              <a:rPr sz="3800" b="0" i="0" u="none">
                <a:solidFill>
                  <a:srgbClr val="000000"/>
                </a:solidFill>
                <a:latin typeface="Liberation Serif"/>
                <a:ea typeface="Liberation Serif"/>
                <a:cs typeface="Liberation Serif"/>
              </a:rPr>
              <a:t> in an attempt to</a:t>
            </a:r>
            <a:r>
              <a:rPr sz="3800" b="1" i="0" u="none">
                <a:solidFill>
                  <a:srgbClr val="000000"/>
                </a:solidFill>
                <a:latin typeface="Liberation Serif"/>
                <a:ea typeface="Liberation Serif"/>
                <a:cs typeface="Liberation Serif"/>
              </a:rPr>
              <a:t> </a:t>
            </a:r>
            <a:r>
              <a:rPr sz="3800" b="1" i="0" u="none">
                <a:solidFill>
                  <a:srgbClr val="14AA37"/>
                </a:solidFill>
                <a:latin typeface="Liberation Serif"/>
                <a:ea typeface="Liberation Serif"/>
                <a:cs typeface="Liberation Serif"/>
              </a:rPr>
              <a:t>halt mass extinction</a:t>
            </a:r>
            <a:r>
              <a:rPr sz="3800" b="1" i="0" u="none">
                <a:solidFill>
                  <a:srgbClr val="000000"/>
                </a:solidFill>
                <a:latin typeface="Liberation Serif"/>
                <a:ea typeface="Liberation Serif"/>
                <a:cs typeface="Liberation Serif"/>
              </a:rPr>
              <a:t> </a:t>
            </a:r>
            <a:r>
              <a:rPr sz="3800" b="0" i="0" u="none">
                <a:solidFill>
                  <a:srgbClr val="000000"/>
                </a:solidFill>
                <a:latin typeface="Liberation Serif"/>
                <a:ea typeface="Liberation Serif"/>
                <a:cs typeface="Liberation Serif"/>
              </a:rPr>
              <a:t>and minimise the risk of </a:t>
            </a:r>
            <a:r>
              <a:rPr sz="3800" b="1" i="0" u="none">
                <a:solidFill>
                  <a:srgbClr val="14AA37"/>
                </a:solidFill>
                <a:latin typeface="Liberation Serif"/>
                <a:ea typeface="Liberation Serif"/>
                <a:cs typeface="Liberation Serif"/>
              </a:rPr>
              <a:t>social collapse.</a:t>
            </a:r>
            <a:endParaRPr sz="3800" b="1" i="0" u="none">
              <a:solidFill>
                <a:srgbClr val="14AA37"/>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flipH="0" flipV="0">
            <a:off x="731647" y="1256488"/>
            <a:ext cx="10781488" cy="5431275"/>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2000" b="0" i="0" u="none">
                <a:solidFill>
                  <a:srgbClr val="000000"/>
                </a:solidFill>
                <a:latin typeface="Liberation Serif"/>
                <a:ea typeface="Liberation Serif"/>
                <a:cs typeface="Liberation Serif"/>
              </a:rPr>
              <a:t>On 31st October 2018, British activists assembled on Parliament Square in London to announce a </a:t>
            </a:r>
            <a:r>
              <a:rPr sz="2000" b="1" i="0" u="sng">
                <a:solidFill>
                  <a:srgbClr val="000000"/>
                </a:solidFill>
                <a:latin typeface="Liberation Serif"/>
                <a:ea typeface="Liberation Serif"/>
                <a:cs typeface="Liberation Serif"/>
                <a:hlinkClick r:id="rId2" tooltip=""/>
              </a:rPr>
              <a:t>Declaration of Rebellion</a:t>
            </a:r>
            <a:r>
              <a:rPr sz="2000" b="0" i="0" u="none">
                <a:solidFill>
                  <a:srgbClr val="000000"/>
                </a:solidFill>
                <a:latin typeface="Liberation Serif"/>
                <a:ea typeface="Liberation Serif"/>
                <a:cs typeface="Liberation Serif"/>
              </a:rPr>
              <a:t> against the UK Government. The next few weeks were a whirlwind. Six thousand rebels converged on London to peacefully block five major bridges across the Thames. Trees were planted in the middle of Parliament Square, and a hole was dug there to bury a coffin representing our future. Rebels super-glued themselves to the gates of Buckingham Palace as they read a letter to the Queen.</a:t>
            </a:r>
            <a:br>
              <a:rPr sz="2000" b="1" i="0" u="none">
                <a:solidFill>
                  <a:srgbClr val="000000"/>
                </a:solidFill>
                <a:latin typeface="Liberation Serif"/>
                <a:ea typeface="Liberation Serif"/>
                <a:cs typeface="Liberation Serif"/>
              </a:rPr>
            </a:br>
            <a:endParaRPr sz="2000" b="1" i="0" u="none">
              <a:solidFill>
                <a:srgbClr val="000000"/>
              </a:solidFill>
              <a:latin typeface="Liberation Serif"/>
              <a:ea typeface="Liberation Serif"/>
              <a:cs typeface="Liberation Serif"/>
            </a:endParaRPr>
          </a:p>
          <a:p>
            <a:pPr>
              <a:defRPr/>
            </a:pPr>
            <a:r>
              <a:rPr sz="2000" b="1" i="0" u="none">
                <a:solidFill>
                  <a:srgbClr val="000000"/>
                </a:solidFill>
                <a:latin typeface="Liberation Serif"/>
                <a:ea typeface="Liberation Serif"/>
                <a:cs typeface="Liberation Serif"/>
              </a:rPr>
              <a:t>Extinction Rebellion was born.</a:t>
            </a:r>
            <a:endParaRPr sz="2000" b="1" i="0" u="none">
              <a:solidFill>
                <a:srgbClr val="000000"/>
              </a:solidFill>
              <a:latin typeface="Liberation Serif"/>
              <a:ea typeface="Liberation Serif"/>
              <a:cs typeface="Liberation Serif"/>
            </a:endParaRPr>
          </a:p>
          <a:p>
            <a:pPr>
              <a:defRPr/>
            </a:pPr>
            <a:br>
              <a:rPr sz="2000" b="1" i="0" u="none">
                <a:solidFill>
                  <a:srgbClr val="000000"/>
                </a:solidFill>
                <a:latin typeface="Liberation Serif"/>
                <a:ea typeface="Liberation Serif"/>
                <a:cs typeface="Liberation Serif"/>
              </a:rPr>
            </a:br>
            <a:r>
              <a:rPr sz="2000" b="0" i="0" u="none">
                <a:solidFill>
                  <a:srgbClr val="000000"/>
                </a:solidFill>
                <a:latin typeface="Liberation Serif"/>
                <a:ea typeface="Liberation Serif"/>
                <a:cs typeface="Liberation Serif"/>
              </a:rPr>
              <a:t>The call to rebel swiftly became global, with branches popping up the following week in Europe, the US, and soon after the world over. </a:t>
            </a:r>
            <a:endParaRPr sz="2000" b="1" i="0" u="none">
              <a:solidFill>
                <a:srgbClr val="000000"/>
              </a:solidFill>
              <a:latin typeface="Liberation Serif"/>
              <a:ea typeface="Liberation Serif"/>
              <a:cs typeface="Liberation Serif"/>
            </a:endParaRPr>
          </a:p>
          <a:p>
            <a:pPr>
              <a:defRPr/>
            </a:pPr>
            <a:endParaRPr sz="2000" b="1" i="0" u="none">
              <a:solidFill>
                <a:srgbClr val="000000"/>
              </a:solidFill>
              <a:latin typeface="Liberation Serif"/>
              <a:ea typeface="Liberation Serif"/>
              <a:cs typeface="Liberation Serif"/>
            </a:endParaRPr>
          </a:p>
          <a:p>
            <a:pPr>
              <a:defRPr/>
            </a:pPr>
            <a:r>
              <a:rPr sz="2000" b="1" i="0" u="none">
                <a:solidFill>
                  <a:srgbClr val="000000"/>
                </a:solidFill>
                <a:latin typeface="Liberation Serif"/>
                <a:ea typeface="Liberation Serif"/>
                <a:cs typeface="Liberation Serif"/>
              </a:rPr>
              <a:t>Leaderless and truly global, each new branch makes the movement stronger, bringing in new perspectives, wisdom, expertise, energy and inspiration.</a:t>
            </a:r>
            <a:br>
              <a:rPr sz="2000" b="1" i="0" u="none">
                <a:solidFill>
                  <a:srgbClr val="000000"/>
                </a:solidFill>
                <a:latin typeface="Liberation Serif"/>
                <a:ea typeface="Liberation Serif"/>
                <a:cs typeface="Liberation Serif"/>
              </a:rPr>
            </a:br>
            <a:endParaRPr sz="2000" b="1"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 hidden="0"/>
          <p:cNvPicPr>
            <a:picLocks noChangeAspect="1"/>
          </p:cNvPicPr>
          <p:nvPr isPhoto="0" userDrawn="0"/>
        </p:nvPicPr>
        <p:blipFill>
          <a:blip r:embed="rId2"/>
          <a:stretch/>
        </p:blipFill>
        <p:spPr bwMode="auto">
          <a:xfrm flipH="0" flipV="0">
            <a:off x="5934677" y="-20265"/>
            <a:ext cx="6267503" cy="6910691"/>
          </a:xfrm>
          <a:prstGeom prst="rect">
            <a:avLst/>
          </a:prstGeom>
        </p:spPr>
      </p:pic>
      <p:sp>
        <p:nvSpPr>
          <p:cNvPr id="5" name="" hidden="0"/>
          <p:cNvSpPr/>
          <p:nvPr isPhoto="0" userDrawn="0"/>
        </p:nvSpPr>
        <p:spPr bwMode="auto">
          <a:xfrm flipH="0" flipV="0">
            <a:off x="373726" y="385053"/>
            <a:ext cx="5262284" cy="5937924"/>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1800" b="1" i="0" u="none">
                <a:solidFill>
                  <a:srgbClr val="000000"/>
                </a:solidFill>
                <a:latin typeface="Liberation Serif"/>
                <a:ea typeface="Liberation Serif"/>
                <a:cs typeface="Liberation Serif"/>
              </a:rPr>
              <a:t>On</a:t>
            </a:r>
            <a:r>
              <a:rPr sz="1800" b="1" i="0" u="none">
                <a:solidFill>
                  <a:srgbClr val="000000"/>
                </a:solidFill>
                <a:latin typeface="Liberation Serif"/>
                <a:ea typeface="Liberation Serif"/>
                <a:cs typeface="Liberation Serif"/>
              </a:rPr>
              <a:t> 15th April 2019</a:t>
            </a:r>
            <a:r>
              <a:rPr sz="1800" b="1" i="0" u="none">
                <a:solidFill>
                  <a:srgbClr val="000000"/>
                </a:solidFill>
                <a:latin typeface="Liberation Serif"/>
                <a:ea typeface="Liberation Serif"/>
                <a:cs typeface="Liberation Serif"/>
              </a:rPr>
              <a:t>, we </a:t>
            </a:r>
            <a:r>
              <a:rPr sz="1800" b="1" i="0" u="sng">
                <a:solidFill>
                  <a:srgbClr val="000000"/>
                </a:solidFill>
                <a:latin typeface="Liberation Serif"/>
                <a:ea typeface="Liberation Serif"/>
                <a:cs typeface="Liberation Serif"/>
                <a:hlinkClick r:id="rId3" tooltip=""/>
              </a:rPr>
              <a:t>declared the Emergency</a:t>
            </a:r>
            <a:r>
              <a:rPr sz="1800" b="1" i="0" u="none">
                <a:solidFill>
                  <a:srgbClr val="000000"/>
                </a:solidFill>
                <a:latin typeface="Liberation Serif"/>
                <a:ea typeface="Liberation Serif"/>
                <a:cs typeface="Liberation Serif"/>
              </a:rPr>
              <a:t>, taking direct action on the streets in cities across the world </a:t>
            </a:r>
            <a:r>
              <a:rPr sz="1800" b="1" i="0" u="none">
                <a:solidFill>
                  <a:srgbClr val="1D2129"/>
                </a:solidFill>
                <a:latin typeface="Liberation Serif"/>
                <a:ea typeface="Liberation Serif"/>
                <a:cs typeface="Liberation Serif"/>
              </a:rPr>
              <a:t>from Auckland to Accra, Mexico City to Vancouver. In </a:t>
            </a:r>
            <a:r>
              <a:rPr sz="1800" b="1" i="0" u="none">
                <a:solidFill>
                  <a:srgbClr val="1D2129"/>
                </a:solidFill>
                <a:latin typeface="Liberation Serif"/>
                <a:ea typeface="Liberation Serif"/>
                <a:cs typeface="Liberation Serif"/>
              </a:rPr>
              <a:t>October 2019</a:t>
            </a:r>
            <a:r>
              <a:rPr sz="1800" b="1" i="0" u="none">
                <a:solidFill>
                  <a:srgbClr val="1D2129"/>
                </a:solidFill>
                <a:latin typeface="Liberation Serif"/>
                <a:ea typeface="Liberation Serif"/>
                <a:cs typeface="Liberation Serif"/>
              </a:rPr>
              <a:t>, the rebellion grew even more, with actions happening in over </a:t>
            </a:r>
            <a:r>
              <a:rPr sz="1800" b="1" i="0" u="none">
                <a:solidFill>
                  <a:srgbClr val="1D2129"/>
                </a:solidFill>
                <a:latin typeface="Liberation Serif"/>
                <a:ea typeface="Liberation Serif"/>
                <a:cs typeface="Liberation Serif"/>
              </a:rPr>
              <a:t>60 different countries</a:t>
            </a:r>
            <a:r>
              <a:rPr sz="1800" b="1" i="0" u="none">
                <a:solidFill>
                  <a:srgbClr val="1D2129"/>
                </a:solidFill>
                <a:latin typeface="Liberation Serif"/>
                <a:ea typeface="Liberation Serif"/>
                <a:cs typeface="Liberation Serif"/>
              </a:rPr>
              <a:t> all over the globe. </a:t>
            </a:r>
            <a:br>
              <a:rPr sz="1800" b="1" i="0" u="none">
                <a:solidFill>
                  <a:srgbClr val="1D2129"/>
                </a:solidFill>
                <a:latin typeface="Liberation Serif"/>
                <a:ea typeface="Liberation Serif"/>
                <a:cs typeface="Liberation Serif"/>
              </a:rPr>
            </a:br>
            <a:endParaRPr sz="1800" b="1" i="0" u="none">
              <a:solidFill>
                <a:srgbClr val="1D2129"/>
              </a:solidFill>
              <a:latin typeface="Liberation Serif"/>
              <a:ea typeface="Liberation Serif"/>
              <a:cs typeface="Liberation Serif"/>
            </a:endParaRPr>
          </a:p>
          <a:p>
            <a:pPr>
              <a:defRPr/>
            </a:pPr>
            <a:r>
              <a:rPr sz="1800" b="1" i="0" u="none">
                <a:solidFill>
                  <a:srgbClr val="000000"/>
                </a:solidFill>
                <a:latin typeface="Liberation Serif"/>
                <a:ea typeface="Liberation Serif"/>
                <a:cs typeface="Liberation Serif"/>
              </a:rPr>
              <a:t>We are now active in over 70 countries with nearly 500 local groups working relentlessly to build our movement.</a:t>
            </a:r>
            <a:endParaRPr sz="1800" b="1" i="0" u="none">
              <a:solidFill>
                <a:srgbClr val="000000"/>
              </a:solidFill>
              <a:latin typeface="Liberation Serif"/>
              <a:ea typeface="Liberation Serif"/>
              <a:cs typeface="Liberation Serif"/>
            </a:endParaRPr>
          </a:p>
          <a:p>
            <a:pPr algn="r">
              <a:defRPr/>
            </a:pPr>
            <a:r>
              <a:rPr sz="1800" b="1" i="0" u="none">
                <a:solidFill>
                  <a:srgbClr val="38761D"/>
                </a:solidFill>
                <a:latin typeface="Liberation Serif"/>
                <a:ea typeface="Liberation Serif"/>
                <a:cs typeface="Liberation Serif"/>
              </a:rPr>
              <a:t>So what is next?</a:t>
            </a:r>
            <a:endParaRPr sz="1800" b="1" i="0" u="none">
              <a:solidFill>
                <a:srgbClr val="38761D"/>
              </a:solidFill>
              <a:latin typeface="Liberation Serif"/>
              <a:ea typeface="Liberation Serif"/>
              <a:cs typeface="Liberation Serif"/>
            </a:endParaRPr>
          </a:p>
          <a:p>
            <a:pPr>
              <a:defRPr/>
            </a:pPr>
            <a:r>
              <a:rPr sz="1800" b="1" i="0" u="none">
                <a:solidFill>
                  <a:srgbClr val="1D2129"/>
                </a:solidFill>
                <a:latin typeface="Liberation Serif"/>
                <a:ea typeface="Liberation Serif"/>
                <a:cs typeface="Liberation Serif"/>
              </a:rPr>
              <a:t>None of our demands have been met. So now, we must confront the elites who profit massively from driving us all headlong towards extinction. </a:t>
            </a:r>
            <a:br>
              <a:rPr sz="1800" b="1" i="0" u="none">
                <a:solidFill>
                  <a:srgbClr val="1D2129"/>
                </a:solidFill>
                <a:latin typeface="Liberation Serif"/>
                <a:ea typeface="Liberation Serif"/>
                <a:cs typeface="Liberation Serif"/>
              </a:rPr>
            </a:br>
            <a:br>
              <a:rPr sz="1800" b="1" i="0" u="none">
                <a:solidFill>
                  <a:srgbClr val="1D2129"/>
                </a:solidFill>
                <a:latin typeface="Liberation Serif"/>
                <a:ea typeface="Liberation Serif"/>
                <a:cs typeface="Liberation Serif"/>
              </a:rPr>
            </a:br>
            <a:r>
              <a:rPr sz="1800" b="1" i="0" u="none">
                <a:solidFill>
                  <a:srgbClr val="1D2129"/>
                </a:solidFill>
                <a:latin typeface="Liberation Serif"/>
                <a:ea typeface="Liberation Serif"/>
                <a:cs typeface="Liberation Serif"/>
              </a:rPr>
              <a:t>Extinction Rebellion groups from across the world will continue gather in key cities to rebel.</a:t>
            </a:r>
            <a:endParaRPr sz="1800" b="1" i="0" u="none">
              <a:solidFill>
                <a:srgbClr val="1D2129"/>
              </a:solidFill>
              <a:latin typeface="Liberation Serif"/>
              <a:ea typeface="Liberation Serif"/>
              <a:cs typeface="Liberation Serif"/>
            </a:endParaRPr>
          </a:p>
          <a:p>
            <a:pPr algn="r">
              <a:defRPr/>
            </a:pPr>
            <a:r>
              <a:rPr sz="1800" b="1" i="0" u="none">
                <a:solidFill>
                  <a:srgbClr val="38761D"/>
                </a:solidFill>
                <a:latin typeface="Liberation Serif"/>
                <a:ea typeface="Liberation Serif"/>
                <a:cs typeface="Liberation Serif"/>
              </a:rPr>
              <a:t> </a:t>
            </a:r>
            <a:br>
              <a:rPr sz="1800" b="1" i="0" u="none">
                <a:solidFill>
                  <a:srgbClr val="38761D"/>
                </a:solidFill>
                <a:latin typeface="Liberation Serif"/>
                <a:ea typeface="Liberation Serif"/>
                <a:cs typeface="Liberation Serif"/>
              </a:rPr>
            </a:br>
            <a:r>
              <a:rPr sz="1800" b="1" i="0" u="none">
                <a:solidFill>
                  <a:srgbClr val="38761D"/>
                </a:solidFill>
                <a:latin typeface="Liberation Serif"/>
                <a:ea typeface="Liberation Serif"/>
                <a:cs typeface="Liberation Serif"/>
              </a:rPr>
              <a:t>   It’s going to be huge.</a:t>
            </a:r>
            <a:endParaRPr sz="1800" b="1" i="0" u="none">
              <a:solidFill>
                <a:srgbClr val="38761D"/>
              </a:solidFill>
              <a:latin typeface="Liberation Serif"/>
              <a:ea typeface="Liberation Serif"/>
              <a:cs typeface="Liberation Serif"/>
            </a:endParaRPr>
          </a:p>
          <a:p>
            <a:pPr>
              <a:defRPr/>
            </a:pPr>
            <a:r>
              <a:rPr sz="1800" b="1" i="0" u="none">
                <a:solidFill>
                  <a:srgbClr val="000000"/>
                </a:solidFill>
                <a:latin typeface="Liberation Serif"/>
                <a:ea typeface="Liberation Serif"/>
                <a:cs typeface="Liberation Serif"/>
              </a:rPr>
              <a:t>Come and join us. Rebel for life. For the planet. For our children’s futures. There is so much work to be done!</a:t>
            </a:r>
            <a:endParaRPr sz="1800" b="1"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a:off x="838198" y="565338"/>
            <a:ext cx="7670439" cy="914435"/>
          </a:xfrm>
        </p:spPr>
        <p:txBody>
          <a:bodyPr rot="0" spcFirstLastPara="0" vertOverflow="overflow" horzOverflow="clip" vert="horz" wrap="square" lIns="91440" tIns="45720" rIns="91440" bIns="45720" numCol="1" spcCol="0" rtlCol="0" fromWordArt="0" anchor="t" anchorCtr="0" forceAA="0" upright="0" compatLnSpc="1">
            <a:prstTxWarp prst="textNoShape"/>
            <a:spAutoFit/>
          </a:bodyPr>
          <a:p>
            <a:pPr>
              <a:defRPr/>
            </a:pPr>
            <a:r>
              <a:rPr sz="5400" b="0" i="0" u="none">
                <a:solidFill>
                  <a:srgbClr val="14AA37"/>
                </a:solidFill>
                <a:latin typeface="Impact"/>
                <a:ea typeface="Impact"/>
                <a:cs typeface="Impact"/>
              </a:rPr>
              <a:t>WHY DO WE NEED TO REBEL?</a:t>
            </a:r>
            <a:endParaRPr sz="5400" b="0" i="0" u="none">
              <a:solidFill>
                <a:srgbClr val="14AA37"/>
              </a:solidFill>
              <a:latin typeface="Impact"/>
              <a:ea typeface="Impact"/>
              <a:cs typeface="Impact"/>
            </a:endParaRPr>
          </a:p>
        </p:txBody>
      </p:sp>
      <p:sp>
        <p:nvSpPr>
          <p:cNvPr id="5" name="" hidden="0"/>
          <p:cNvSpPr/>
          <p:nvPr isPhoto="0" userDrawn="0"/>
        </p:nvSpPr>
        <p:spPr bwMode="auto">
          <a:xfrm flipH="0" flipV="0">
            <a:off x="911594" y="1589175"/>
            <a:ext cx="10277288" cy="4693271"/>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2400" b="1" i="0" u="none">
                <a:solidFill>
                  <a:srgbClr val="000000"/>
                </a:solidFill>
                <a:latin typeface="Liberation Serif"/>
                <a:ea typeface="Liberation Serif"/>
                <a:cs typeface="Liberation Serif"/>
              </a:rPr>
              <a:t>We will not be led quietly to extinction by the elites and politicians. Conventional campaigning has failed. Carbon emissions have increased by 60% since scientists first warned of ecological collapse in 1990.</a:t>
            </a:r>
            <a:endParaRPr sz="2400" b="1" i="0" u="none">
              <a:solidFill>
                <a:srgbClr val="000000"/>
              </a:solidFill>
              <a:latin typeface="Liberation Serif"/>
              <a:ea typeface="Liberation Serif"/>
              <a:cs typeface="Liberation Serif"/>
            </a:endParaRPr>
          </a:p>
          <a:p>
            <a:pPr>
              <a:defRPr/>
            </a:pPr>
            <a:endParaRPr sz="2400" b="1" i="0" u="none">
              <a:solidFill>
                <a:srgbClr val="000000"/>
              </a:solidFill>
              <a:latin typeface="Liberation Serif"/>
              <a:ea typeface="Liberation Serif"/>
              <a:cs typeface="Liberation Serif"/>
            </a:endParaRPr>
          </a:p>
          <a:p>
            <a:pPr>
              <a:defRPr/>
            </a:pPr>
            <a:r>
              <a:rPr sz="2400" b="1" i="0" u="none">
                <a:solidFill>
                  <a:srgbClr val="000000"/>
                </a:solidFill>
                <a:latin typeface="Liberation Serif"/>
                <a:ea typeface="Liberation Serif"/>
                <a:cs typeface="Liberation Serif"/>
              </a:rPr>
              <a:t>We will work together with love, compassion, honour, resilience, and peace, using nonviolent civil disobedience in the spirit of all those who fought for our freedoms before us. </a:t>
            </a:r>
            <a:br>
              <a:rPr sz="2400" b="1" i="0" u="none">
                <a:solidFill>
                  <a:srgbClr val="000000"/>
                </a:solidFill>
                <a:latin typeface="Liberation Serif"/>
                <a:ea typeface="Liberation Serif"/>
                <a:cs typeface="Liberation Serif"/>
              </a:rPr>
            </a:br>
            <a:endParaRPr sz="2400" b="1" i="0" u="none">
              <a:solidFill>
                <a:srgbClr val="000000"/>
              </a:solidFill>
              <a:latin typeface="Liberation Serif"/>
              <a:ea typeface="Liberation Serif"/>
              <a:cs typeface="Liberation Serif"/>
            </a:endParaRPr>
          </a:p>
          <a:p>
            <a:pPr>
              <a:defRPr/>
            </a:pPr>
            <a:r>
              <a:rPr sz="2400" b="1" i="0" u="none">
                <a:solidFill>
                  <a:srgbClr val="000000"/>
                </a:solidFill>
                <a:latin typeface="Liberation Serif"/>
                <a:ea typeface="Liberation Serif"/>
                <a:cs typeface="Liberation Serif"/>
              </a:rPr>
              <a:t>We call on every one of you, regardless of your political beliefs, to join us in fighting for the survival of life on earth. </a:t>
            </a:r>
            <a:br>
              <a:rPr sz="2200" b="1" i="0" u="none">
                <a:solidFill>
                  <a:srgbClr val="000000"/>
                </a:solidFill>
                <a:latin typeface="Liberation Serif"/>
                <a:ea typeface="Liberation Serif"/>
                <a:cs typeface="Liberation Serif"/>
              </a:rPr>
            </a:br>
            <a:endParaRPr sz="1800" b="1" i="0" u="none">
              <a:solidFill>
                <a:srgbClr val="000000"/>
              </a:solidFill>
              <a:latin typeface="Liberation Serif"/>
              <a:ea typeface="Liberation Serif"/>
              <a:cs typeface="Liberation Serif"/>
            </a:endParaRPr>
          </a:p>
          <a:p>
            <a:pPr>
              <a:defRPr/>
            </a:pPr>
            <a:r>
              <a:rPr sz="1800" b="1" i="0" u="none">
                <a:solidFill>
                  <a:srgbClr val="000000"/>
                </a:solidFill>
                <a:latin typeface="Liberation Serif"/>
                <a:ea typeface="Liberation Serif"/>
                <a:cs typeface="Liberation Serif"/>
              </a:rPr>
              <a:t>Watch our </a:t>
            </a:r>
            <a:r>
              <a:rPr sz="1800" b="1" i="0" u="sng">
                <a:solidFill>
                  <a:srgbClr val="000000"/>
                </a:solidFill>
                <a:latin typeface="Liberation Serif"/>
                <a:ea typeface="Liberation Serif"/>
                <a:cs typeface="Liberation Serif"/>
                <a:hlinkClick r:id="rId2" tooltip=""/>
              </a:rPr>
              <a:t>Heading for Extinction</a:t>
            </a:r>
            <a:r>
              <a:rPr sz="1800" b="1" i="0" u="none">
                <a:solidFill>
                  <a:srgbClr val="14AA37"/>
                </a:solidFill>
                <a:latin typeface="Liberation Serif"/>
                <a:ea typeface="Liberation Serif"/>
                <a:cs typeface="Liberation Serif"/>
              </a:rPr>
              <a:t> </a:t>
            </a:r>
            <a:r>
              <a:rPr sz="1800" b="1" i="0" u="none">
                <a:solidFill>
                  <a:srgbClr val="000000"/>
                </a:solidFill>
                <a:latin typeface="Liberation Serif"/>
                <a:ea typeface="Liberation Serif"/>
                <a:cs typeface="Liberation Serif"/>
              </a:rPr>
              <a:t>talk. </a:t>
            </a:r>
            <a:endParaRPr sz="1800" b="1"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pic>
        <p:nvPicPr>
          <p:cNvPr id="4" name="" hidden="0"/>
          <p:cNvPicPr>
            <a:picLocks noChangeAspect="1"/>
          </p:cNvPicPr>
          <p:nvPr isPhoto="0" userDrawn="0"/>
        </p:nvPicPr>
        <p:blipFill>
          <a:blip r:embed="rId2"/>
          <a:stretch/>
        </p:blipFill>
        <p:spPr bwMode="auto">
          <a:xfrm flipH="0" flipV="0">
            <a:off x="0" y="0"/>
            <a:ext cx="5554946" cy="3557498"/>
          </a:xfrm>
          <a:prstGeom prst="rect">
            <a:avLst/>
          </a:prstGeom>
        </p:spPr>
      </p:pic>
      <p:pic>
        <p:nvPicPr>
          <p:cNvPr id="5" name="" hidden="0"/>
          <p:cNvPicPr>
            <a:picLocks noChangeAspect="1"/>
          </p:cNvPicPr>
          <p:nvPr isPhoto="0" userDrawn="0"/>
        </p:nvPicPr>
        <p:blipFill>
          <a:blip r:embed="rId3"/>
          <a:stretch/>
        </p:blipFill>
        <p:spPr bwMode="auto">
          <a:xfrm flipH="0" flipV="0">
            <a:off x="0" y="3100691"/>
            <a:ext cx="5554946" cy="3807322"/>
          </a:xfrm>
          <a:prstGeom prst="rect">
            <a:avLst/>
          </a:prstGeom>
        </p:spPr>
      </p:pic>
      <p:sp>
        <p:nvSpPr>
          <p:cNvPr id="6" name="" hidden="0"/>
          <p:cNvSpPr/>
          <p:nvPr isPhoto="0" userDrawn="0"/>
        </p:nvSpPr>
        <p:spPr bwMode="auto">
          <a:xfrm flipH="0" flipV="0">
            <a:off x="5951563" y="399482"/>
            <a:ext cx="5764234" cy="5943762"/>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2000" b="0" i="1" u="none">
                <a:solidFill>
                  <a:srgbClr val="000000"/>
                </a:solidFill>
                <a:latin typeface="Liberation Serif"/>
                <a:ea typeface="Liberation Serif"/>
                <a:cs typeface="Liberation Serif"/>
              </a:rPr>
              <a:t>The </a:t>
            </a:r>
            <a:r>
              <a:rPr sz="2000" b="1" i="1" u="none">
                <a:solidFill>
                  <a:srgbClr val="000000"/>
                </a:solidFill>
                <a:latin typeface="Liberation Serif"/>
                <a:ea typeface="Liberation Serif"/>
                <a:cs typeface="Liberation Serif"/>
              </a:rPr>
              <a:t>XR Theory of Change</a:t>
            </a:r>
            <a:r>
              <a:rPr sz="2000" b="0" i="1" u="none">
                <a:solidFill>
                  <a:srgbClr val="000000"/>
                </a:solidFill>
                <a:latin typeface="Liberation Serif"/>
                <a:ea typeface="Liberation Serif"/>
                <a:cs typeface="Liberation Serif"/>
              </a:rPr>
              <a:t> is based on social science which shows that we need to generate pressure for change using momentum-driven organising to build a decentralised, resilient, mass movement which is non violent, disruptive, self-sacrificial and respectful.</a:t>
            </a:r>
            <a:br>
              <a:rPr sz="2000" b="0" i="1" u="none">
                <a:solidFill>
                  <a:srgbClr val="000000"/>
                </a:solidFill>
                <a:latin typeface="Liberation Serif"/>
                <a:ea typeface="Liberation Serif"/>
                <a:cs typeface="Liberation Serif"/>
              </a:rPr>
            </a:br>
            <a:br>
              <a:rPr sz="2000" b="0" i="1" u="none">
                <a:solidFill>
                  <a:srgbClr val="000000"/>
                </a:solidFill>
                <a:latin typeface="Liberation Serif"/>
                <a:ea typeface="Liberation Serif"/>
                <a:cs typeface="Liberation Serif"/>
              </a:rPr>
            </a:br>
            <a:r>
              <a:rPr sz="2000" b="0" i="0" u="none">
                <a:solidFill>
                  <a:srgbClr val="000000"/>
                </a:solidFill>
                <a:latin typeface="Liberation Serif"/>
                <a:ea typeface="Liberation Serif"/>
                <a:cs typeface="Liberation Serif"/>
              </a:rPr>
              <a:t>We need </a:t>
            </a:r>
            <a:r>
              <a:rPr sz="2000" b="1" i="0" u="none">
                <a:solidFill>
                  <a:srgbClr val="000000"/>
                </a:solidFill>
                <a:latin typeface="Liberation Serif"/>
                <a:ea typeface="Liberation Serif"/>
                <a:cs typeface="Liberation Serif"/>
              </a:rPr>
              <a:t>global change</a:t>
            </a:r>
            <a:r>
              <a:rPr sz="2000" b="0" i="0" u="none">
                <a:solidFill>
                  <a:srgbClr val="000000"/>
                </a:solidFill>
                <a:latin typeface="Liberation Serif"/>
                <a:ea typeface="Liberation Serif"/>
                <a:cs typeface="Liberation Serif"/>
              </a:rPr>
              <a:t> towards a </a:t>
            </a:r>
            <a:r>
              <a:rPr sz="2000" b="1" i="0" u="none">
                <a:solidFill>
                  <a:srgbClr val="000000"/>
                </a:solidFill>
                <a:latin typeface="Liberation Serif"/>
                <a:ea typeface="Liberation Serif"/>
                <a:cs typeface="Liberation Serif"/>
              </a:rPr>
              <a:t>new social and economic paradigm</a:t>
            </a:r>
            <a:r>
              <a:rPr sz="2000" b="0" i="0" u="none">
                <a:solidFill>
                  <a:srgbClr val="000000"/>
                </a:solidFill>
                <a:latin typeface="Liberation Serif"/>
                <a:ea typeface="Liberation Serif"/>
                <a:cs typeface="Liberation Serif"/>
              </a:rPr>
              <a:t> based on sufficiency and respect for our interdependence with the natural world.</a:t>
            </a:r>
            <a:br>
              <a:rPr sz="2000" b="0" i="0" u="none">
                <a:solidFill>
                  <a:srgbClr val="000000"/>
                </a:solidFill>
                <a:latin typeface="Liberation Serif"/>
                <a:ea typeface="Liberation Serif"/>
                <a:cs typeface="Liberation Serif"/>
              </a:rPr>
            </a:br>
            <a:br>
              <a:rPr sz="2000" b="0" i="0" u="none">
                <a:solidFill>
                  <a:srgbClr val="000000"/>
                </a:solidFill>
                <a:latin typeface="Liberation Serif"/>
                <a:ea typeface="Liberation Serif"/>
                <a:cs typeface="Liberation Serif"/>
              </a:rPr>
            </a:br>
            <a:r>
              <a:rPr sz="2000" b="0" i="0" u="none">
                <a:solidFill>
                  <a:srgbClr val="000000"/>
                </a:solidFill>
                <a:latin typeface="Liberation Serif"/>
                <a:ea typeface="Liberation Serif"/>
                <a:cs typeface="Liberation Serif"/>
              </a:rPr>
              <a:t>To build a decentralised, resilient, mass movement which is </a:t>
            </a:r>
            <a:r>
              <a:rPr sz="2000" b="1" i="0" u="none">
                <a:solidFill>
                  <a:srgbClr val="000000"/>
                </a:solidFill>
                <a:latin typeface="Liberation Serif"/>
                <a:ea typeface="Liberation Serif"/>
                <a:cs typeface="Liberation Serif"/>
              </a:rPr>
              <a:t>non violent, disruptive, self-sacrificial and respectful.</a:t>
            </a:r>
            <a:br>
              <a:rPr sz="2000" b="1" i="0" u="none">
                <a:solidFill>
                  <a:srgbClr val="000000"/>
                </a:solidFill>
                <a:latin typeface="Liberation Serif"/>
                <a:ea typeface="Liberation Serif"/>
                <a:cs typeface="Liberation Serif"/>
              </a:rPr>
            </a:br>
            <a:br>
              <a:rPr sz="2000" b="1" i="0" u="none">
                <a:solidFill>
                  <a:srgbClr val="000000"/>
                </a:solidFill>
                <a:latin typeface="Liberation Serif"/>
                <a:ea typeface="Liberation Serif"/>
                <a:cs typeface="Liberation Serif"/>
              </a:rPr>
            </a:br>
            <a:r>
              <a:rPr sz="2000" b="0" i="0" u="none">
                <a:solidFill>
                  <a:srgbClr val="000000"/>
                </a:solidFill>
                <a:latin typeface="Liberation Serif"/>
                <a:ea typeface="Liberation Serif"/>
                <a:cs typeface="Liberation Serif"/>
              </a:rPr>
              <a:t>Support the </a:t>
            </a:r>
            <a:r>
              <a:rPr sz="2000" b="1" i="0" u="none">
                <a:solidFill>
                  <a:srgbClr val="000000"/>
                </a:solidFill>
                <a:latin typeface="Liberation Serif"/>
                <a:ea typeface="Liberation Serif"/>
                <a:cs typeface="Liberation Serif"/>
              </a:rPr>
              <a:t>transformation of individuals and communities</a:t>
            </a:r>
            <a:r>
              <a:rPr sz="2000" b="0" i="0" u="none">
                <a:solidFill>
                  <a:srgbClr val="000000"/>
                </a:solidFill>
                <a:latin typeface="Liberation Serif"/>
                <a:ea typeface="Liberation Serif"/>
                <a:cs typeface="Liberation Serif"/>
              </a:rPr>
              <a:t> through support networks, grief work, connection fostering, self-organisation and deliberative democracy.</a:t>
            </a:r>
            <a:endParaRPr sz="2000" b="0"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flipH="0" flipV="0">
            <a:off x="731648" y="263457"/>
            <a:ext cx="10943616" cy="6262180"/>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1800" b="0" i="0" u="none">
                <a:solidFill>
                  <a:srgbClr val="000000"/>
                </a:solidFill>
                <a:latin typeface="Liberation Serif"/>
                <a:ea typeface="Liberation Serif"/>
                <a:cs typeface="Liberation Serif"/>
              </a:rPr>
              <a:t>94 academics supporting the UK </a:t>
            </a:r>
            <a:r>
              <a:rPr sz="1800" b="1" i="0" u="sng">
                <a:solidFill>
                  <a:srgbClr val="000000"/>
                </a:solidFill>
                <a:latin typeface="Liberation Serif"/>
                <a:ea typeface="Liberation Serif"/>
                <a:cs typeface="Liberation Serif"/>
                <a:hlinkClick r:id="rId2" tooltip=""/>
              </a:rPr>
              <a:t>Declaration of Rebellion</a:t>
            </a:r>
            <a:r>
              <a:rPr sz="1800" b="1" i="0" u="none">
                <a:solidFill>
                  <a:srgbClr val="14AA37"/>
                </a:solidFill>
                <a:latin typeface="Liberation Serif"/>
                <a:ea typeface="Liberation Serif"/>
                <a:cs typeface="Liberation Serif"/>
              </a:rPr>
              <a:t> </a:t>
            </a:r>
            <a:r>
              <a:rPr sz="1800" b="0" i="0" u="none">
                <a:solidFill>
                  <a:srgbClr val="000000"/>
                </a:solidFill>
                <a:latin typeface="Liberation Serif"/>
                <a:ea typeface="Liberation Serif"/>
                <a:cs typeface="Liberation Serif"/>
              </a:rPr>
              <a:t>signed an </a:t>
            </a:r>
            <a:r>
              <a:rPr sz="1800" b="1" i="0" u="sng">
                <a:solidFill>
                  <a:srgbClr val="000000"/>
                </a:solidFill>
                <a:latin typeface="Liberation Serif"/>
                <a:ea typeface="Liberation Serif"/>
                <a:cs typeface="Liberation Serif"/>
                <a:hlinkClick r:id="rId3" tooltip=""/>
              </a:rPr>
              <a:t>Open Letter</a:t>
            </a:r>
            <a:r>
              <a:rPr sz="1800" b="0" i="0" u="none">
                <a:solidFill>
                  <a:srgbClr val="000000"/>
                </a:solidFill>
                <a:latin typeface="Liberation Serif"/>
                <a:ea typeface="Liberation Serif"/>
                <a:cs typeface="Liberation Serif"/>
              </a:rPr>
              <a:t> to The Guardian saying: </a:t>
            </a:r>
            <a:br>
              <a:rPr sz="1600" b="0" i="0" u="none">
                <a:solidFill>
                  <a:srgbClr val="000000"/>
                </a:solidFill>
                <a:latin typeface="Liberation Serif"/>
                <a:ea typeface="Liberation Serif"/>
                <a:cs typeface="Liberation Serif"/>
              </a:rPr>
            </a:br>
            <a:br>
              <a:rPr sz="1600" b="0" i="0" u="none">
                <a:solidFill>
                  <a:srgbClr val="000000"/>
                </a:solidFill>
                <a:latin typeface="Liberation Serif"/>
                <a:ea typeface="Liberation Serif"/>
                <a:cs typeface="Liberation Serif"/>
              </a:rPr>
            </a:br>
            <a:endParaRPr sz="1600" b="0" i="0" u="none">
              <a:solidFill>
                <a:srgbClr val="000000"/>
              </a:solidFill>
              <a:latin typeface="Liberation Serif"/>
              <a:ea typeface="Liberation Serif"/>
              <a:cs typeface="Liberation Serif"/>
            </a:endParaRPr>
          </a:p>
          <a:p>
            <a:pPr>
              <a:defRPr/>
            </a:pPr>
            <a:r>
              <a:rPr sz="2200" b="0" i="0" u="none">
                <a:solidFill>
                  <a:srgbClr val="000000"/>
                </a:solidFill>
                <a:latin typeface="Liberation Serif"/>
                <a:ea typeface="Liberation Serif"/>
                <a:cs typeface="Liberation Serif"/>
              </a:rPr>
              <a:t>“We will not tolerate the failure of this or any other government to take robust and emergency action in respect of the worsening ecological crisis. The science is clear, the facts are incontrovertible, and it is unconscionable to us that our children and grandchildren should have to bear the terrifying brunt of an unprecedented disaster of our own making. </a:t>
            </a:r>
            <a:br>
              <a:rPr sz="2200" b="0" i="0" u="none">
                <a:solidFill>
                  <a:srgbClr val="000000"/>
                </a:solidFill>
                <a:latin typeface="Liberation Serif"/>
                <a:ea typeface="Liberation Serif"/>
                <a:cs typeface="Liberation Serif"/>
              </a:rPr>
            </a:br>
            <a:endParaRPr sz="2200" b="0" i="0" u="none">
              <a:solidFill>
                <a:srgbClr val="000000"/>
              </a:solidFill>
              <a:latin typeface="Liberation Serif"/>
              <a:ea typeface="Liberation Serif"/>
              <a:cs typeface="Liberation Serif"/>
            </a:endParaRPr>
          </a:p>
          <a:p>
            <a:pPr>
              <a:defRPr/>
            </a:pPr>
            <a:r>
              <a:rPr sz="2200" b="0" i="0" u="none">
                <a:solidFill>
                  <a:srgbClr val="000000"/>
                </a:solidFill>
                <a:latin typeface="Liberation Serif"/>
                <a:ea typeface="Liberation Serif"/>
                <a:cs typeface="Liberation Serif"/>
              </a:rPr>
              <a:t>We are in the midst of the sixth mass extinction, with about 200 species becoming extinct each day. Humans cannot continue to violate the fundamental laws of nature or of science with impunity. If we continue on our current path, the future for our species is bleak. </a:t>
            </a:r>
            <a:br>
              <a:rPr sz="2200" b="0" i="0" u="none">
                <a:solidFill>
                  <a:srgbClr val="000000"/>
                </a:solidFill>
                <a:latin typeface="Liberation Serif"/>
                <a:ea typeface="Liberation Serif"/>
                <a:cs typeface="Liberation Serif"/>
              </a:rPr>
            </a:br>
            <a:endParaRPr sz="2200" b="0" i="0" u="none">
              <a:solidFill>
                <a:srgbClr val="000000"/>
              </a:solidFill>
              <a:latin typeface="Liberation Serif"/>
              <a:ea typeface="Liberation Serif"/>
              <a:cs typeface="Liberation Serif"/>
            </a:endParaRPr>
          </a:p>
          <a:p>
            <a:pPr>
              <a:defRPr/>
            </a:pPr>
            <a:r>
              <a:rPr sz="2200" b="0" i="0" u="none">
                <a:solidFill>
                  <a:srgbClr val="000000"/>
                </a:solidFill>
                <a:latin typeface="Liberation Serif"/>
                <a:ea typeface="Liberation Serif"/>
                <a:cs typeface="Liberation Serif"/>
              </a:rPr>
              <a:t>Our government is complicit in ignoring the precautionary principle, and in failing to acknowledge that infinite economic growth on a planet with finite resources is non-viable. Instead, the government irresponsibly promotes rampant consumerism and free-market fundamentalism, and allows greenhouse gas emissions to rise.” </a:t>
            </a:r>
            <a:br>
              <a:rPr sz="2000" b="0" i="0" u="none">
                <a:solidFill>
                  <a:srgbClr val="000000"/>
                </a:solidFill>
                <a:latin typeface="Liberation Serif"/>
                <a:ea typeface="Liberation Serif"/>
                <a:cs typeface="Liberation Serif"/>
              </a:rPr>
            </a:br>
            <a:br>
              <a:rPr sz="2000" b="0" i="0" u="none">
                <a:solidFill>
                  <a:srgbClr val="000000"/>
                </a:solidFill>
                <a:latin typeface="Liberation Serif"/>
                <a:ea typeface="Liberation Serif"/>
                <a:cs typeface="Liberation Serif"/>
              </a:rPr>
            </a:br>
            <a:endParaRPr sz="1800" b="0" i="0" u="none">
              <a:solidFill>
                <a:srgbClr val="000000"/>
              </a:solidFill>
              <a:latin typeface="Liberation Serif"/>
              <a:ea typeface="Liberation Serif"/>
              <a:cs typeface="Liberation Serif"/>
            </a:endParaRPr>
          </a:p>
          <a:p>
            <a:pPr>
              <a:defRPr/>
            </a:pPr>
            <a:r>
              <a:rPr sz="1800" b="0" i="0" u="none">
                <a:solidFill>
                  <a:srgbClr val="000000"/>
                </a:solidFill>
                <a:latin typeface="Liberation Serif"/>
                <a:ea typeface="Liberation Serif"/>
                <a:cs typeface="Liberation Serif"/>
              </a:rPr>
              <a:t>This was followed by a </a:t>
            </a:r>
            <a:r>
              <a:rPr sz="1800" b="1" i="0" u="sng">
                <a:solidFill>
                  <a:srgbClr val="000000"/>
                </a:solidFill>
                <a:latin typeface="Liberation Serif"/>
                <a:ea typeface="Liberation Serif"/>
                <a:cs typeface="Liberation Serif"/>
                <a:hlinkClick r:id="rId4" tooltip=""/>
              </a:rPr>
              <a:t>Second Open Letter</a:t>
            </a:r>
            <a:r>
              <a:rPr sz="1800" b="0" i="0" u="none">
                <a:solidFill>
                  <a:srgbClr val="14AA37"/>
                </a:solidFill>
                <a:latin typeface="Liberation Serif"/>
                <a:ea typeface="Liberation Serif"/>
                <a:cs typeface="Liberation Serif"/>
              </a:rPr>
              <a:t> </a:t>
            </a:r>
            <a:r>
              <a:rPr sz="1800" b="0" i="0" u="none">
                <a:solidFill>
                  <a:srgbClr val="000000"/>
                </a:solidFill>
                <a:latin typeface="Liberation Serif"/>
                <a:ea typeface="Liberation Serif"/>
                <a:cs typeface="Liberation Serif"/>
              </a:rPr>
              <a:t>signed by (among others): Dr Vandana Shiva, Naomi Klein, Noam Chomsky, Prof AC Grayling, Philip Pullman, Dr Rowan Williams, and Bill McKibben. </a:t>
            </a:r>
            <a:endParaRPr sz="1800" b="0"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flipH="0" flipV="0">
            <a:off x="838198" y="451687"/>
            <a:ext cx="9479246" cy="2560355"/>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5400" b="0" i="0" u="none">
                <a:solidFill>
                  <a:srgbClr val="14AA37"/>
                </a:solidFill>
                <a:latin typeface="Impact"/>
                <a:ea typeface="Impact"/>
                <a:cs typeface="Impact"/>
              </a:rPr>
              <a:t>WHAT DO </a:t>
            </a:r>
            <a:r>
              <a:rPr sz="5400" b="0" i="0" u="none">
                <a:solidFill>
                  <a:srgbClr val="14AA37"/>
                </a:solidFill>
                <a:latin typeface="Impact"/>
                <a:ea typeface="Impact"/>
                <a:cs typeface="Impact"/>
              </a:rPr>
              <a:t>WE WANT </a:t>
            </a:r>
            <a:r>
              <a:rPr sz="5400" b="0" i="0" u="none">
                <a:solidFill>
                  <a:srgbClr val="14AA37"/>
                </a:solidFill>
                <a:latin typeface="Impact"/>
                <a:ea typeface="Impact"/>
                <a:cs typeface="Impact"/>
              </a:rPr>
              <a:t>TO ACHIEVE?</a:t>
            </a:r>
            <a:endParaRPr sz="5400" b="0" i="0" u="none">
              <a:solidFill>
                <a:srgbClr val="14AA37"/>
              </a:solidFill>
              <a:latin typeface="Impact"/>
              <a:ea typeface="Impact"/>
              <a:cs typeface="Impact"/>
            </a:endParaRPr>
          </a:p>
        </p:txBody>
      </p:sp>
      <p:sp>
        <p:nvSpPr>
          <p:cNvPr id="5" name="" hidden="0"/>
          <p:cNvSpPr/>
          <p:nvPr isPhoto="0" userDrawn="0"/>
        </p:nvSpPr>
        <p:spPr bwMode="auto">
          <a:xfrm flipH="0" flipV="0">
            <a:off x="960335" y="1471794"/>
            <a:ext cx="10167748" cy="4911981"/>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2800" b="0" i="0" u="none">
                <a:solidFill>
                  <a:srgbClr val="000000"/>
                </a:solidFill>
                <a:latin typeface="Liberation Serif"/>
                <a:ea typeface="Liberation Serif"/>
                <a:cs typeface="Liberation Serif"/>
              </a:rPr>
              <a:t>We have </a:t>
            </a:r>
            <a:r>
              <a:rPr sz="2800" b="0" i="0" u="sng">
                <a:solidFill>
                  <a:srgbClr val="000000"/>
                </a:solidFill>
                <a:latin typeface="Liberation Serif"/>
                <a:ea typeface="Liberation Serif"/>
                <a:cs typeface="Liberation Serif"/>
                <a:hlinkClick r:id="rId2" tooltip=""/>
              </a:rPr>
              <a:t>three demands</a:t>
            </a:r>
            <a:r>
              <a:rPr sz="2800" b="0" i="0" u="none">
                <a:solidFill>
                  <a:srgbClr val="000000"/>
                </a:solidFill>
                <a:latin typeface="Liberation Serif"/>
                <a:ea typeface="Liberation Serif"/>
                <a:cs typeface="Liberation Serif"/>
              </a:rPr>
              <a:t>: </a:t>
            </a:r>
            <a:br>
              <a:rPr sz="2800" b="0" i="0" u="none">
                <a:solidFill>
                  <a:srgbClr val="000000"/>
                </a:solidFill>
                <a:latin typeface="Liberation Serif"/>
                <a:ea typeface="Liberation Serif"/>
                <a:cs typeface="Liberation Serif"/>
              </a:rPr>
            </a:br>
            <a:endParaRPr sz="2800" b="0" i="0" u="none">
              <a:solidFill>
                <a:srgbClr val="000000"/>
              </a:solidFill>
              <a:latin typeface="Liberation Serif"/>
              <a:ea typeface="Liberation Serif"/>
              <a:cs typeface="Liberation Serif"/>
            </a:endParaRPr>
          </a:p>
          <a:p>
            <a:pPr>
              <a:defRPr/>
            </a:pPr>
            <a:r>
              <a:rPr sz="2400" b="1" i="0" u="none">
                <a:solidFill>
                  <a:srgbClr val="000000"/>
                </a:solidFill>
                <a:latin typeface="Liberation Serif"/>
                <a:ea typeface="Liberation Serif"/>
                <a:cs typeface="Liberation Serif"/>
              </a:rPr>
              <a:t>TELL THE TRUTH</a:t>
            </a:r>
            <a:endParaRPr sz="2400" b="1" i="0" u="none">
              <a:solidFill>
                <a:srgbClr val="000000"/>
              </a:solidFill>
              <a:latin typeface="Liberation Serif"/>
              <a:ea typeface="Liberation Serif"/>
              <a:cs typeface="Liberation Serif"/>
            </a:endParaRPr>
          </a:p>
          <a:p>
            <a:pPr>
              <a:defRPr/>
            </a:pPr>
            <a:r>
              <a:rPr sz="2200" b="0" i="0" u="none">
                <a:solidFill>
                  <a:srgbClr val="000000"/>
                </a:solidFill>
                <a:latin typeface="Liberation Serif"/>
                <a:ea typeface="Liberation Serif"/>
                <a:cs typeface="Liberation Serif"/>
              </a:rPr>
              <a:t>Government must tell the truth by declaring a climate and ecological emergency, working with other institutions to communicate the urgency for change.</a:t>
            </a:r>
            <a:br>
              <a:rPr sz="2200" b="0" i="0" u="none">
                <a:solidFill>
                  <a:srgbClr val="000000"/>
                </a:solidFill>
                <a:latin typeface="Liberation Serif"/>
                <a:ea typeface="Liberation Serif"/>
                <a:cs typeface="Liberation Serif"/>
              </a:rPr>
            </a:br>
            <a:endParaRPr sz="2200" b="0" i="0" u="none">
              <a:solidFill>
                <a:srgbClr val="000000"/>
              </a:solidFill>
              <a:latin typeface="Liberation Serif"/>
              <a:ea typeface="Liberation Serif"/>
              <a:cs typeface="Liberation Serif"/>
            </a:endParaRPr>
          </a:p>
          <a:p>
            <a:pPr>
              <a:defRPr/>
            </a:pPr>
            <a:r>
              <a:rPr sz="2400" b="1" i="0" u="none">
                <a:solidFill>
                  <a:srgbClr val="000000"/>
                </a:solidFill>
                <a:latin typeface="Liberation Serif"/>
                <a:ea typeface="Liberation Serif"/>
                <a:cs typeface="Liberation Serif"/>
              </a:rPr>
              <a:t>ACT NOW</a:t>
            </a:r>
            <a:endParaRPr sz="2400" b="1" i="0" u="none">
              <a:solidFill>
                <a:srgbClr val="000000"/>
              </a:solidFill>
              <a:latin typeface="Liberation Serif"/>
              <a:ea typeface="Liberation Serif"/>
              <a:cs typeface="Liberation Serif"/>
            </a:endParaRPr>
          </a:p>
          <a:p>
            <a:pPr>
              <a:defRPr/>
            </a:pPr>
            <a:r>
              <a:rPr sz="2200" b="0" i="0" u="none">
                <a:solidFill>
                  <a:srgbClr val="000000"/>
                </a:solidFill>
                <a:latin typeface="Liberation Serif"/>
                <a:ea typeface="Liberation Serif"/>
                <a:cs typeface="Liberation Serif"/>
              </a:rPr>
              <a:t>Government must act now to halt biodiversity loss and reduce greenhouse gas emissions to net zero by 2025.</a:t>
            </a:r>
            <a:br>
              <a:rPr sz="2200" b="0" i="0" u="none">
                <a:solidFill>
                  <a:srgbClr val="000000"/>
                </a:solidFill>
                <a:latin typeface="Liberation Serif"/>
                <a:ea typeface="Liberation Serif"/>
                <a:cs typeface="Liberation Serif"/>
              </a:rPr>
            </a:br>
            <a:endParaRPr sz="2200" b="0" i="0" u="none">
              <a:solidFill>
                <a:srgbClr val="000000"/>
              </a:solidFill>
              <a:latin typeface="Liberation Serif"/>
              <a:ea typeface="Liberation Serif"/>
              <a:cs typeface="Liberation Serif"/>
            </a:endParaRPr>
          </a:p>
          <a:p>
            <a:pPr>
              <a:defRPr/>
            </a:pPr>
            <a:r>
              <a:rPr sz="2400" b="1" i="0" u="none">
                <a:solidFill>
                  <a:srgbClr val="000000"/>
                </a:solidFill>
                <a:latin typeface="Liberation Serif"/>
                <a:ea typeface="Liberation Serif"/>
                <a:cs typeface="Liberation Serif"/>
              </a:rPr>
              <a:t>BEYOND POLITICS</a:t>
            </a:r>
            <a:endParaRPr sz="2400" b="1" i="0" u="none">
              <a:solidFill>
                <a:srgbClr val="000000"/>
              </a:solidFill>
              <a:latin typeface="Liberation Serif"/>
              <a:ea typeface="Liberation Serif"/>
              <a:cs typeface="Liberation Serif"/>
            </a:endParaRPr>
          </a:p>
          <a:p>
            <a:pPr>
              <a:defRPr/>
            </a:pPr>
            <a:r>
              <a:rPr sz="2200" b="0" i="0" u="none">
                <a:solidFill>
                  <a:srgbClr val="000000"/>
                </a:solidFill>
                <a:latin typeface="Liberation Serif"/>
                <a:ea typeface="Liberation Serif"/>
                <a:cs typeface="Liberation Serif"/>
              </a:rPr>
              <a:t>Government must create and be led by the decisions of a Citizens’ Assembly on climate and ecological justice.</a:t>
            </a:r>
            <a:endParaRPr sz="2200" b="0"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hidden="0"/>
        <p:cNvGrpSpPr/>
        <p:nvPr isPhoto="0" userDrawn="0"/>
      </p:nvGrpSpPr>
      <p:grpSpPr bwMode="auto">
        <a:xfrm>
          <a:off x="0" y="0"/>
          <a:ext cx="0" cy="0"/>
          <a:chOff x="0" y="0"/>
          <a:chExt cx="0" cy="0"/>
        </a:xfrm>
      </p:grpSpPr>
      <p:sp>
        <p:nvSpPr>
          <p:cNvPr id="4" name="" hidden="0"/>
          <p:cNvSpPr/>
          <p:nvPr isPhoto="0" userDrawn="0"/>
        </p:nvSpPr>
        <p:spPr bwMode="auto">
          <a:xfrm flipH="0" flipV="0">
            <a:off x="1022958" y="698770"/>
            <a:ext cx="10064594" cy="3444274"/>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2200" b="0" i="0" u="none">
                <a:solidFill>
                  <a:srgbClr val="000000"/>
                </a:solidFill>
                <a:latin typeface="Liberation Serif"/>
                <a:ea typeface="Liberation Serif"/>
                <a:cs typeface="Liberation Serif"/>
              </a:rPr>
              <a:t>This is an </a:t>
            </a:r>
            <a:r>
              <a:rPr sz="2200" b="0" i="0" u="sng">
                <a:solidFill>
                  <a:srgbClr val="000000"/>
                </a:solidFill>
                <a:latin typeface="Liberation Serif"/>
                <a:ea typeface="Liberation Serif"/>
                <a:cs typeface="Liberation Serif"/>
                <a:hlinkClick r:id="rId2" tooltip=""/>
              </a:rPr>
              <a:t>Emergency</a:t>
            </a:r>
            <a:r>
              <a:rPr sz="2200" b="0" i="0" u="none">
                <a:solidFill>
                  <a:srgbClr val="000000"/>
                </a:solidFill>
                <a:latin typeface="Liberation Serif"/>
                <a:ea typeface="Liberation Serif"/>
                <a:cs typeface="Liberation Serif"/>
              </a:rPr>
              <a:t> and we will do what we believe to be necessary.</a:t>
            </a:r>
            <a:br>
              <a:rPr sz="2200" b="0" i="0" u="none">
                <a:solidFill>
                  <a:srgbClr val="000000"/>
                </a:solidFill>
                <a:latin typeface="Liberation Serif"/>
                <a:ea typeface="Liberation Serif"/>
                <a:cs typeface="Liberation Serif"/>
              </a:rPr>
            </a:br>
            <a:endParaRPr sz="2200" b="0" i="0" u="none">
              <a:solidFill>
                <a:srgbClr val="000000"/>
              </a:solidFill>
              <a:latin typeface="Liberation Serif"/>
              <a:ea typeface="Liberation Serif"/>
              <a:cs typeface="Liberation Serif"/>
            </a:endParaRPr>
          </a:p>
          <a:p>
            <a:pPr>
              <a:defRPr/>
            </a:pPr>
            <a:r>
              <a:rPr sz="2200" b="0" i="0" u="none">
                <a:solidFill>
                  <a:srgbClr val="000000"/>
                </a:solidFill>
                <a:latin typeface="Liberation Serif"/>
                <a:ea typeface="Liberation Serif"/>
                <a:cs typeface="Liberation Serif"/>
              </a:rPr>
              <a:t>We are completely nonviolent, our actions are done in full public view and we take responsibility for them. Here is an example of an </a:t>
            </a:r>
            <a:r>
              <a:rPr sz="2200" b="0" i="0" u="sng">
                <a:solidFill>
                  <a:srgbClr val="000000"/>
                </a:solidFill>
                <a:latin typeface="Liberation Serif"/>
                <a:ea typeface="Liberation Serif"/>
                <a:cs typeface="Liberation Serif"/>
                <a:hlinkClick r:id="rId3" tooltip=""/>
              </a:rPr>
              <a:t>Action Consensus</a:t>
            </a:r>
            <a:r>
              <a:rPr sz="2200" b="0" i="0" u="none">
                <a:solidFill>
                  <a:srgbClr val="000000"/>
                </a:solidFill>
                <a:latin typeface="Liberation Serif"/>
                <a:ea typeface="Liberation Serif"/>
                <a:cs typeface="Liberation Serif"/>
              </a:rPr>
              <a:t> from the UK, which outlines how we can work together on actions.</a:t>
            </a:r>
            <a:br>
              <a:rPr sz="2200" b="0" i="0" u="none">
                <a:solidFill>
                  <a:srgbClr val="000000"/>
                </a:solidFill>
                <a:latin typeface="Liberation Serif"/>
                <a:ea typeface="Liberation Serif"/>
                <a:cs typeface="Liberation Serif"/>
              </a:rPr>
            </a:br>
            <a:endParaRPr sz="2200" b="0" i="0" u="none">
              <a:solidFill>
                <a:srgbClr val="000000"/>
              </a:solidFill>
              <a:latin typeface="Liberation Serif"/>
              <a:ea typeface="Liberation Serif"/>
              <a:cs typeface="Liberation Serif"/>
            </a:endParaRPr>
          </a:p>
          <a:p>
            <a:pPr>
              <a:defRPr/>
            </a:pPr>
            <a:r>
              <a:rPr sz="2200" b="0" i="0" u="none">
                <a:solidFill>
                  <a:srgbClr val="000000"/>
                </a:solidFill>
                <a:latin typeface="Liberation Serif"/>
                <a:ea typeface="Liberation Serif"/>
                <a:cs typeface="Liberation Serif"/>
              </a:rPr>
              <a:t>We are about political change, not personal change (though we welcome the latter).</a:t>
            </a:r>
            <a:endParaRPr sz="2200" b="0" i="0" u="none">
              <a:solidFill>
                <a:srgbClr val="000000"/>
              </a:solidFill>
              <a:latin typeface="Liberation Serif"/>
              <a:ea typeface="Liberation Serif"/>
              <a:cs typeface="Liberation Serif"/>
            </a:endParaRPr>
          </a:p>
        </p:txBody>
      </p:sp>
      <p:sp>
        <p:nvSpPr>
          <p:cNvPr id="5" name="" hidden="0"/>
          <p:cNvSpPr/>
          <p:nvPr isPhoto="0" userDrawn="0"/>
        </p:nvSpPr>
        <p:spPr bwMode="auto">
          <a:xfrm flipH="0" flipV="0">
            <a:off x="1022958" y="3548487"/>
            <a:ext cx="10092446" cy="3301405"/>
          </a:xfrm>
        </p:spPr>
        <p:txBody>
          <a:bodyPr rot="0" spcFirstLastPara="0" vertOverflow="overflow" horzOverflow="clip" vert="horz" wrap="square" lIns="91440" tIns="45720" rIns="91440" bIns="45720" numCol="1" spcCol="0" rtlCol="0" fromWordArt="0" anchor="t" anchorCtr="0" forceAA="0" upright="0" compatLnSpc="1">
            <a:prstTxWarp prst="textNoShape"/>
            <a:noAutofit/>
          </a:bodyPr>
          <a:p>
            <a:pPr>
              <a:defRPr/>
            </a:pPr>
            <a:r>
              <a:rPr sz="2600" b="1" i="0" u="none">
                <a:solidFill>
                  <a:srgbClr val="000000"/>
                </a:solidFill>
                <a:latin typeface="Liberation Serif"/>
                <a:ea typeface="Liberation Serif"/>
                <a:cs typeface="Liberation Serif"/>
              </a:rPr>
              <a:t>Follow up questions:</a:t>
            </a:r>
            <a:br>
              <a:rPr sz="2600" b="1" i="0" u="none">
                <a:solidFill>
                  <a:srgbClr val="000000"/>
                </a:solidFill>
                <a:latin typeface="Liberation Serif"/>
                <a:ea typeface="Liberation Serif"/>
                <a:cs typeface="Liberation Serif"/>
              </a:rPr>
            </a:br>
            <a:r>
              <a:rPr sz="2600" b="1" i="0" u="sng">
                <a:solidFill>
                  <a:srgbClr val="000000"/>
                </a:solidFill>
                <a:latin typeface="Liberation Serif"/>
                <a:ea typeface="Liberation Serif"/>
                <a:cs typeface="Liberation Serif"/>
                <a:hlinkClick r:id="rId4" tooltip=""/>
              </a:rPr>
              <a:t>What would it mean for the Government to tell the truth?</a:t>
            </a:r>
            <a:br>
              <a:rPr sz="2600" b="1" i="0" u="sng">
                <a:solidFill>
                  <a:srgbClr val="000000"/>
                </a:solidFill>
                <a:latin typeface="Liberation Serif"/>
                <a:ea typeface="Liberation Serif"/>
                <a:cs typeface="Liberation Serif"/>
                <a:hlinkClick r:id="rId5" tooltip=""/>
              </a:rPr>
            </a:br>
            <a:br>
              <a:rPr sz="2600" b="1" i="0" u="sng">
                <a:solidFill>
                  <a:srgbClr val="000000"/>
                </a:solidFill>
                <a:latin typeface="Liberation Serif"/>
                <a:ea typeface="Liberation Serif"/>
                <a:cs typeface="Liberation Serif"/>
                <a:hlinkClick r:id="rId5" tooltip=""/>
              </a:rPr>
            </a:br>
            <a:r>
              <a:rPr sz="2600" b="1" i="0" u="sng">
                <a:solidFill>
                  <a:srgbClr val="000000"/>
                </a:solidFill>
                <a:latin typeface="Liberation Serif"/>
                <a:ea typeface="Liberation Serif"/>
                <a:cs typeface="Liberation Serif"/>
                <a:hlinkClick r:id="rId5" tooltip=""/>
              </a:rPr>
              <a:t>Is it possible to reduce carbon emissions to net zero?</a:t>
            </a:r>
            <a:br>
              <a:rPr sz="2600" b="1" i="0" u="sng">
                <a:solidFill>
                  <a:srgbClr val="000000"/>
                </a:solidFill>
                <a:latin typeface="Liberation Serif"/>
                <a:ea typeface="Liberation Serif"/>
                <a:cs typeface="Liberation Serif"/>
                <a:hlinkClick r:id="rId6" tooltip=""/>
              </a:rPr>
            </a:br>
            <a:br>
              <a:rPr sz="2600" b="1" i="0" u="sng">
                <a:solidFill>
                  <a:srgbClr val="000000"/>
                </a:solidFill>
                <a:latin typeface="Liberation Serif"/>
                <a:ea typeface="Liberation Serif"/>
                <a:cs typeface="Liberation Serif"/>
                <a:hlinkClick r:id="rId6" tooltip=""/>
              </a:rPr>
            </a:br>
            <a:r>
              <a:rPr sz="2600" b="1" i="0" u="sng">
                <a:solidFill>
                  <a:srgbClr val="000000"/>
                </a:solidFill>
                <a:latin typeface="Liberation Serif"/>
                <a:ea typeface="Liberation Serif"/>
                <a:cs typeface="Liberation Serif"/>
                <a:hlinkClick r:id="rId6" tooltip=""/>
              </a:rPr>
              <a:t>What is a Citizens’ Assembly?</a:t>
            </a:r>
            <a:endParaRPr sz="2600" b="1" i="0" u="none">
              <a:solidFill>
                <a:srgbClr val="000000"/>
              </a:solidFill>
              <a:latin typeface="Liberation Serif"/>
              <a:ea typeface="Liberation Serif"/>
              <a:cs typeface="Liberation Serif"/>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onlyoffice/5.3.4.3</Application>
  <DocSecurity>0</DocSecurity>
  <PresentationFormat>Widescreen</PresentationFormat>
  <Paragraphs>0</Paragraphs>
  <Slides>13</Slides>
  <Notes>13</Notes>
  <HiddenSlides>0</HiddenSlides>
  <MMClips>2</MMClips>
  <ScaleCrop>0</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dc:identifier/>
  <dc:language/>
  <cp:lastModifiedBy>Anoniem</cp:lastModifiedBy>
  <cp:revision>9</cp:revision>
  <dcterms:created xsi:type="dcterms:W3CDTF">2012-12-03T06:56:55Z</dcterms:created>
  <dcterms:modified xsi:type="dcterms:W3CDTF">2020-03-18T13:19:26Z</dcterms:modified>
  <cp:category/>
  <cp:contentStatus/>
  <cp:version/>
</cp:coreProperties>
</file>